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 id="267" r:id="rIdSld12"/>
    <p:sldId id="268" r:id="rIdSld13"/>
    <p:sldId id="269" r:id="rIdSld14"/>
    <p:sldId id="270" r:id="rIdSld15"/>
    <p:sldId id="271" r:id="rIdSld16"/>
    <p:sldId id="272" r:id="rIdSld17"/>
    <p:sldId id="273" r:id="rIdSld18"/>
    <p:sldId id="274" r:id="rIdSld19"/>
    <p:sldId id="275" r:id="rIdSld20"/>
    <p:sldId id="276" r:id="rIdSld21"/>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 Id="rIdSld12" Type="http://schemas.openxmlformats.org/officeDocument/2006/relationships/slide" Target="slides/slide12.xml"/><Relationship Id="rIdSld13" Type="http://schemas.openxmlformats.org/officeDocument/2006/relationships/slide" Target="slides/slide13.xml"/><Relationship Id="rIdSld14" Type="http://schemas.openxmlformats.org/officeDocument/2006/relationships/slide" Target="slides/slide14.xml"/><Relationship Id="rIdSld15" Type="http://schemas.openxmlformats.org/officeDocument/2006/relationships/slide" Target="slides/slide15.xml"/><Relationship Id="rIdSld16" Type="http://schemas.openxmlformats.org/officeDocument/2006/relationships/slide" Target="slides/slide16.xml"/><Relationship Id="rIdSld17" Type="http://schemas.openxmlformats.org/officeDocument/2006/relationships/slide" Target="slides/slide17.xml"/><Relationship Id="rIdSld18" Type="http://schemas.openxmlformats.org/officeDocument/2006/relationships/slide" Target="slides/slide18.xml"/><Relationship Id="rIdSld19" Type="http://schemas.openxmlformats.org/officeDocument/2006/relationships/slide" Target="slides/slide19.xml"/><Relationship Id="rIdSld20" Type="http://schemas.openxmlformats.org/officeDocument/2006/relationships/slide" Target="slides/slide20.xml"/><Relationship Id="rIdSld21" Type="http://schemas.openxmlformats.org/officeDocument/2006/relationships/slide" Target="slides/slide21.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0.png"/></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1.png"/></Relationships>
</file>

<file path=ppt/slides/_rels/slide1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2.png"/></Relationships>
</file>

<file path=ppt/slides/_rels/slide1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3.png"/></Relationships>
</file>

<file path=ppt/slides/_rels/slide14.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4.png"/></Relationships>
</file>

<file path=ppt/slides/_rels/slide15.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5.png"/></Relationships>
</file>

<file path=ppt/slides/_rels/slide16.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8.png"/></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924CD9"/>
          </a:solidFill>
          <a:ln>
            <a:noFill/>
          </a:ln>
        </p:spPr>
        <p:txBody>
          <a:bodyPr anchor="ctr" wrap="none" lIns="91440" rIns="91440" tIns="0" bIns="0"/>
          <a:lstStyle/>
          <a:p>
            <a:pPr algn="ctr"/>
            <a:r>
              <a:rPr lang="en-US" sz="1000" b="1">
                <a:solidFill>
                  <a:srgbClr val="FFFFFF"/>
                </a:solidFill>
              </a:rPr>
              <a:t>CLASSIC</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4000" b="1" spc="0">
                <a:solidFill>
                  <a:srgbClr val="222222"/>
                </a:solidFill>
                <a:latin typeface="Calibri"/>
              </a:rPr>
              <a:t>Career Readiness [Classic]</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13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Surprise Kyndness Notebook</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outside of the journal with a picture or uplifting message. Use random pages in the journal to write short, uplifting messages, draw small, colorful images, or create fun writing prompts for the recipient.</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Surprise Kyndness Notebook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Uplifting Self-Image</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comb or hairbrush with an uplifting message that the recipient will see each time they use it.</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Uplifting Self-Image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Make Interview Prep Flashcards</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Materials: Index Cards (3x5) FULL PACK</a:t>
            </a:r>
          </a:p>
          <a:p>
            <a:pPr/>
            <a:r>
              <a:rPr lang="en-US" sz="1400" b="0" spc="0">
                <a:solidFill>
                  <a:srgbClr val="444444"/>
                </a:solidFill>
                <a:latin typeface="Calibri"/>
              </a:rPr>
              <a:t>Write common interview questions on the front of the index cards. On the back of the cards, write common or suggested responses to these questions.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Make Interview Prep Flashcards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Interview Prep Workbook</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Go through the workbook and add your answers and advice where you can.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Optional Clothing Donation</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Your completed Career Readiness Kits will be delivered to Dress for Success locations nationwide.</a:t>
            </a:r>
          </a:p>
          <a:p>
            <a:pPr/>
            <a:r>
              <a:rPr lang="en-US" sz="1400" b="0" spc="0">
                <a:solidFill>
                  <a:srgbClr val="444444"/>
                </a:solidFill>
                <a:latin typeface="Calibri"/>
              </a:rPr>
              <a:t>The mission of Dress for Success is to empower women to achieve economic independence by providing a network of support, professional attire, and the development tools to help women thrive in work and life.</a:t>
            </a:r>
          </a:p>
          <a:p>
            <a:pPr/>
            <a:r>
              <a:rPr lang="en-US" sz="1400" b="0" spc="0">
                <a:solidFill>
                  <a:srgbClr val="444444"/>
                </a:solidFill>
                <a:latin typeface="Calibri"/>
              </a:rPr>
              <a:t>You can add clothing donations to your kit when it is returned, and they will be delivered to Dress for Success along with your kit.</a:t>
            </a:r>
          </a:p>
          <a:p>
            <a:pPr/>
            <a:r>
              <a:rPr lang="en-US" sz="1400" b="0" spc="0">
                <a:solidFill>
                  <a:srgbClr val="444444"/>
                </a:solidFill>
                <a:latin typeface="Calibri"/>
              </a:rPr>
              <a:t>CLOTHING ACCEPTED</a:t>
            </a:r>
          </a:p>
          <a:p>
            <a:pPr/>
            <a:r>
              <a:rPr lang="en-US" sz="1400" b="0" spc="0">
                <a:solidFill>
                  <a:srgbClr val="444444"/>
                </a:solidFill>
                <a:latin typeface="Calibri"/>
              </a:rPr>
              <a:t>• Interview appropriate business suits and blouses</a:t>
            </a:r>
          </a:p>
          <a:p>
            <a:pPr/>
            <a:r>
              <a:rPr lang="en-US" sz="1400" b="0" spc="0">
                <a:solidFill>
                  <a:srgbClr val="444444"/>
                </a:solidFill>
                <a:latin typeface="Calibri"/>
              </a:rPr>
              <a:t>• Business separates, including skirts, dresses, blazers, slacks, and jackets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Optional Clothing Donation (continued)</a:t>
            </a:r>
          </a:p>
        </p:txBody>
      </p:sp>
      <p:sp>
        <p:nvSpPr>
          <p:cNvPr id="104" name="StepBody"/>
          <p:cNvSpPr txBox="1"/>
          <p:nvPr/>
        </p:nvSpPr>
        <p:spPr>
          <a:xfrm>
            <a:off x="457200" y="1297280"/>
            <a:ext cx="82296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 Work appropriate shoes</a:t>
            </a:r>
          </a:p>
          <a:p>
            <a:pPr/>
            <a:r>
              <a:rPr lang="en-US" sz="1400" b="0" spc="0">
                <a:solidFill>
                  <a:srgbClr val="444444"/>
                </a:solidFill>
                <a:latin typeface="Calibri"/>
              </a:rPr>
              <a:t>• Jewelry, scarves, and belts</a:t>
            </a:r>
          </a:p>
          <a:p>
            <a:pPr/>
            <a:r>
              <a:rPr lang="en-US" sz="1400" b="0" spc="0">
                <a:solidFill>
                  <a:srgbClr val="444444"/>
                </a:solidFill>
                <a:latin typeface="Calibri"/>
              </a:rPr>
              <a:t>• Work-appropriate handbags, purses, briefcases or portfolios</a:t>
            </a:r>
          </a:p>
          <a:p>
            <a:pPr/>
            <a:r>
              <a:rPr lang="en-US" sz="1400" b="0" spc="0">
                <a:solidFill>
                  <a:srgbClr val="444444"/>
                </a:solidFill>
                <a:latin typeface="Calibri"/>
              </a:rPr>
              <a:t>CLOTHING NOT ACCEPTED</a:t>
            </a:r>
          </a:p>
          <a:p>
            <a:pPr/>
            <a:r>
              <a:rPr lang="en-US" sz="1400" b="0" spc="0">
                <a:solidFill>
                  <a:srgbClr val="444444"/>
                </a:solidFill>
                <a:latin typeface="Calibri"/>
              </a:rPr>
              <a:t>• Anything older than 5 years</a:t>
            </a:r>
          </a:p>
          <a:p>
            <a:pPr/>
            <a:r>
              <a:rPr lang="en-US" sz="1400" b="0" spc="0">
                <a:solidFill>
                  <a:srgbClr val="444444"/>
                </a:solidFill>
                <a:latin typeface="Calibri"/>
              </a:rPr>
              <a:t>• Clothes and shoes that are out of season</a:t>
            </a:r>
          </a:p>
          <a:p>
            <a:pPr/>
            <a:r>
              <a:rPr lang="en-US" sz="1400" b="0" spc="0">
                <a:solidFill>
                  <a:srgbClr val="444444"/>
                </a:solidFill>
                <a:latin typeface="Calibri"/>
              </a:rPr>
              <a:t>• Undergarments (we accept monetary donations to purchase these items)</a:t>
            </a:r>
          </a:p>
          <a:p>
            <a:pPr/>
            <a:r>
              <a:rPr lang="en-US" sz="1400" b="0" spc="0">
                <a:solidFill>
                  <a:srgbClr val="444444"/>
                </a:solidFill>
                <a:latin typeface="Calibri"/>
              </a:rPr>
              <a:t>• Casual clothing (t-shirts, shorts, capris, denim, pajamas, workout attire, etc.)</a:t>
            </a:r>
          </a:p>
          <a:p>
            <a:pPr/>
            <a:r>
              <a:rPr lang="en-US" sz="1400" b="0" spc="0">
                <a:solidFill>
                  <a:srgbClr val="444444"/>
                </a:solidFill>
                <a:latin typeface="Calibri"/>
              </a:rPr>
              <a:t>• Items that are worn out, dirty, or need repair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11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Pack Career Readiness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Pack all the materials into the decorated plastic bag and put it back into the original box.</a:t>
            </a:r>
          </a:p>
          <a:p>
            <a:pPr/>
            <a:r>
              <a:rPr lang="en-US" sz="1400" b="0" spc="0">
                <a:solidFill>
                  <a:srgbClr val="444444"/>
                </a:solidFill>
                <a:latin typeface="Calibri"/>
              </a:rPr>
              <a:t>• Please only include items that are UNOPENED and UNUSED</a:t>
            </a:r>
          </a:p>
          <a:p>
            <a:pPr/>
            <a:r>
              <a:rPr lang="en-US" sz="1400" b="0" spc="0">
                <a:solidFill>
                  <a:srgbClr val="444444"/>
                </a:solidFill>
                <a:latin typeface="Calibri"/>
              </a:rPr>
              <a:t>Optional Items to Add:</a:t>
            </a:r>
          </a:p>
          <a:p>
            <a:pPr/>
            <a:r>
              <a:rPr lang="en-US" sz="1400" b="0" spc="0">
                <a:solidFill>
                  <a:srgbClr val="444444"/>
                </a:solidFill>
                <a:latin typeface="Calibri"/>
              </a:rPr>
              <a:t>• Interview clothing</a:t>
            </a:r>
          </a:p>
          <a:p>
            <a:pPr/>
            <a:r>
              <a:rPr lang="en-US" sz="1400" b="0" spc="0">
                <a:solidFill>
                  <a:srgbClr val="444444"/>
                </a:solidFill>
                <a:latin typeface="Calibri"/>
              </a:rPr>
              <a:t>Items not to include:</a:t>
            </a:r>
          </a:p>
          <a:p>
            <a:pPr/>
            <a:r>
              <a:rPr lang="en-US" sz="1400" b="0" spc="0">
                <a:solidFill>
                  <a:srgbClr val="444444"/>
                </a:solidFill>
                <a:latin typeface="Calibri"/>
              </a:rPr>
              <a:t>• Perishable items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Learn More at ProjectHelping.org</a:t>
            </a:r>
          </a:p>
          <a:p>
            <a:pPr/>
            <a:r>
              <a:rPr lang="en-US" sz="1400" b="0" spc="0">
                <a:solidFill>
                  <a:srgbClr val="444444"/>
                </a:solidFill>
                <a:latin typeface="Calibri"/>
              </a:rPr>
              <a:t>When You Build a Kynd Kit - The Cycle of Impact</a:t>
            </a:r>
          </a:p>
        </p:txBody>
      </p:sp>
      <p:pic>
        <p:nvPicPr>
          <p:cNvPr id="105" name="StepImage"/>
          <p:cNvPicPr>
            <a:picLocks noChangeAspect="1"/>
          </p:cNvPicPr>
          <p:nvPr/>
        </p:nvPicPr>
        <p:blipFill>
          <a:blip r:embed="rId1"/>
          <a:stretch>
            <a:fillRect/>
          </a:stretch>
        </p:blipFill>
        <p:spPr>
          <a:xfrm>
            <a:off x="4663440" y="1473577"/>
            <a:ext cx="4023360" cy="219634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12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Register My Kit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Register your kit. To register and track your kits, you must visit the online instructions. Registering your kit is optional.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13 OF 13</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Career Readiness [Classic]</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About the Recipient</a:t>
            </a:r>
          </a:p>
          <a:p>
            <a:pPr/>
            <a:r>
              <a:rPr lang="en-US" sz="1400" b="0" spc="0">
                <a:solidFill>
                  <a:srgbClr val="444444"/>
                </a:solidFill>
                <a:latin typeface="Calibri"/>
              </a:rPr>
              <a:t>The Career Readiness kit was designed in partnership with Dress for Success. The mission of Dress for Success is to empower women to achieve economic independence by providing a network of support, professional attire, and the development tools to help women thrive in work and in life.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Career Readiness [Classic] (continued)</a:t>
            </a:r>
          </a:p>
        </p:txBody>
      </p:sp>
      <p:sp>
        <p:nvSpPr>
          <p:cNvPr id="104" name="StepBody"/>
          <p:cNvSpPr txBox="1"/>
          <p:nvPr/>
        </p:nvSpPr>
        <p:spPr>
          <a:xfrm>
            <a:off x="457200" y="1297280"/>
            <a:ext cx="82296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Use the contents of this Kynd Kit to build a care package to help someone with resume preparation and interview readiness. This Kynd Kit will go to Dress for Success to help community members across the country during their search for a career. This can also go to a similar organization in your community!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13</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Bag</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kraft bag(s). This is what the final kit is distributed in, so try to make this fun and colorful for the recipient to open.</a:t>
            </a:r>
          </a:p>
          <a:p>
            <a:pPr/>
            <a:r>
              <a:rPr lang="en-US" sz="1400" b="0" spc="0">
                <a:solidFill>
                  <a:srgbClr val="444444"/>
                </a:solidFill>
                <a:latin typeface="Calibri"/>
              </a:rPr>
              <a:t>Please note: we are currently transitioning from plastic ziplock bags to kraft bags. Some kits may still include the plastic bag for you to decorate while we complete this transition.</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Bag (continued)</a:t>
            </a:r>
          </a:p>
        </p:txBody>
      </p:sp>
      <p:pic>
        <p:nvPicPr>
          <p:cNvPr id="104" name="ExtraImage1"/>
          <p:cNvPicPr>
            <a:picLocks noChangeAspect="1"/>
          </p:cNvPicPr>
          <p:nvPr/>
        </p:nvPicPr>
        <p:blipFill>
          <a:blip r:embed="rId1"/>
          <a:stretch>
            <a:fillRect/>
          </a:stretch>
        </p:blipFill>
        <p:spPr>
          <a:xfrm>
            <a:off x="1760925" y="1297280"/>
            <a:ext cx="1735950" cy="1735950"/>
          </a:xfrm>
          <a:prstGeom prst="rect">
            <a:avLst/>
          </a:prstGeom>
        </p:spPr>
      </p:pic>
      <p:pic>
        <p:nvPicPr>
          <p:cNvPr id="105" name="ExtraImage2"/>
          <p:cNvPicPr>
            <a:picLocks noChangeAspect="1"/>
          </p:cNvPicPr>
          <p:nvPr/>
        </p:nvPicPr>
        <p:blipFill>
          <a:blip r:embed="rId2"/>
          <a:stretch>
            <a:fillRect/>
          </a:stretch>
        </p:blipFill>
        <p:spPr>
          <a:xfrm>
            <a:off x="5747125" y="1297280"/>
            <a:ext cx="1735950" cy="1735950"/>
          </a:xfrm>
          <a:prstGeom prst="rect">
            <a:avLst/>
          </a:prstGeom>
        </p:spPr>
      </p:pic>
      <p:pic>
        <p:nvPicPr>
          <p:cNvPr id="106" name="ExtraImage3"/>
          <p:cNvPicPr>
            <a:picLocks noChangeAspect="1"/>
          </p:cNvPicPr>
          <p:nvPr/>
        </p:nvPicPr>
        <p:blipFill>
          <a:blip r:embed="rId3"/>
          <a:stretch>
            <a:fillRect/>
          </a:stretch>
        </p:blipFill>
        <p:spPr>
          <a:xfrm>
            <a:off x="1760925" y="3133230"/>
            <a:ext cx="1735950" cy="173595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13</a:t>
            </a:r>
          </a:p>
        </p:txBody>
      </p:sp>
      <p:sp>
        <p:nvSpPr>
          <p:cNvPr id="103" name="StepTitle"/>
          <p:cNvSpPr txBox="1"/>
          <p:nvPr/>
        </p:nvSpPr>
        <p:spPr>
          <a:xfrm>
            <a:off x="457200" y="548640"/>
            <a:ext cx="3886200" cy="671500"/>
          </a:xfrm>
          <a:prstGeom prst="rect">
            <a:avLst/>
          </a:prstGeom>
          <a:noFill/>
        </p:spPr>
        <p:txBody>
          <a:bodyPr wrap="square" rtlCol="0" anchor="t">
            <a:normAutofit fontScale="100000" lnSpcReduction="20000"/>
          </a:bodyPr>
          <a:lstStyle/>
          <a:p>
            <a:pPr/>
            <a:r>
              <a:rPr lang="en-US" sz="1800" b="1" spc="0">
                <a:solidFill>
                  <a:srgbClr val="222222"/>
                </a:solidFill>
                <a:latin typeface="Calibri"/>
              </a:rPr>
              <a:t>Write a Note to the Recipient and Decorate the Envelope</a:t>
            </a:r>
          </a:p>
        </p:txBody>
      </p:sp>
      <p:sp>
        <p:nvSpPr>
          <p:cNvPr id="104" name="StepBody"/>
          <p:cNvSpPr txBox="1"/>
          <p:nvPr/>
        </p:nvSpPr>
        <p:spPr>
          <a:xfrm>
            <a:off x="457200" y="1420140"/>
            <a:ext cx="3886200" cy="3449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a card and decorate the envelope using the enclosed materials. Express your encouragement and include a hopeful message.</a:t>
            </a:r>
          </a:p>
          <a:p>
            <a:pPr/>
            <a:r>
              <a:rPr lang="en-US" sz="1400" b="0" spc="0">
                <a:solidFill>
                  <a:srgbClr val="444444"/>
                </a:solidFill>
                <a:latin typeface="Calibri"/>
              </a:rPr>
              <a:t>Please ensure your message is age-appropriate and avoids references to religion or politics.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13</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Write a Note to the Recipient and Decorate the Envelope (continued)</a:t>
            </a:r>
          </a:p>
        </p:txBody>
      </p:sp>
      <p:pic>
        <p:nvPicPr>
          <p:cNvPr id="104" name="ExtraImage1"/>
          <p:cNvPicPr>
            <a:picLocks noChangeAspect="1"/>
          </p:cNvPicPr>
          <p:nvPr/>
        </p:nvPicPr>
        <p:blipFill>
          <a:blip r:embed="rId1"/>
          <a:stretch>
            <a:fillRect/>
          </a:stretch>
        </p:blipFill>
        <p:spPr>
          <a:xfrm>
            <a:off x="2942730" y="1610640"/>
            <a:ext cx="3258540" cy="3258540"/>
          </a:xfrm>
          <a:prstGeom prst="rect">
            <a:avLst/>
          </a:prstGeom>
        </p:spPr>
      </p:pic>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21</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Career Readiness [Classic]</dc:title>
  <dc:creator>Project Helping</dc:creator>
  <cp:lastModifiedBy>Project Helping</cp:lastModifiedBy>
  <dcterms:created xsi:type="dcterms:W3CDTF">2026-05-04T18:32:52Z</dcterms:created>
  <dcterms:modified xsi:type="dcterms:W3CDTF">2026-05-04T18:32:52Z</dcterms:modified>
</cp:coreProperties>
</file>