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 id="271" r:id="rIdSld16"/>
    <p:sldId id="272" r:id="rIdSld17"/>
    <p:sldId id="273" r:id="rIdSld18"/>
    <p:sldId id="274" r:id="rIdSld19"/>
    <p:sldId id="275" r:id="rIdSld20"/>
    <p:sldId id="276" r:id="rIdSld21"/>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 Id="rIdSld16" Type="http://schemas.openxmlformats.org/officeDocument/2006/relationships/slide" Target="slides/slide16.xml"/><Relationship Id="rIdSld17" Type="http://schemas.openxmlformats.org/officeDocument/2006/relationships/slide" Target="slides/slide17.xml"/><Relationship Id="rIdSld18" Type="http://schemas.openxmlformats.org/officeDocument/2006/relationships/slide" Target="slides/slide18.xml"/><Relationship Id="rIdSld19" Type="http://schemas.openxmlformats.org/officeDocument/2006/relationships/slide" Target="slides/slide19.xml"/><Relationship Id="rIdSld20" Type="http://schemas.openxmlformats.org/officeDocument/2006/relationships/slide" Target="slides/slide20.xml"/><Relationship Id="rIdSld21" Type="http://schemas.openxmlformats.org/officeDocument/2006/relationships/slide" Target="slides/slide21.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7.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 Id="rId2" Type="http://schemas.openxmlformats.org/officeDocument/2006/relationships/image" Target="../media/image10.png"/></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2.png"/></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3.png"/></Relationships>
</file>

<file path=ppt/slides/_rels/slide1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4.png"/></Relationships>
</file>

<file path=ppt/slides/_rels/slide1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5.png"/></Relationships>
</file>

<file path=ppt/slides/_rels/slide1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6.png"/></Relationships>
</file>

<file path=ppt/slides/_rels/slide19.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1EC1A1"/>
          </a:solidFill>
          <a:ln>
            <a:noFill/>
          </a:ln>
        </p:spPr>
        <p:txBody>
          <a:bodyPr anchor="ctr" wrap="none" lIns="91440" rIns="91440" tIns="0" bIns="0"/>
          <a:lstStyle/>
          <a:p>
            <a:pPr algn="ctr"/>
            <a:r>
              <a:rPr lang="en-US" sz="1000" b="1">
                <a:solidFill>
                  <a:srgbClr val="FFFFFF"/>
                </a:solidFill>
              </a:rPr>
              <a:t>PLUS</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2600" b="1" spc="0">
                <a:solidFill>
                  <a:srgbClr val="222222"/>
                </a:solidFill>
                <a:latin typeface="Calibri"/>
              </a:rPr>
              <a:t>Children’s Hospital Activity Bag [Plus]</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13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DIY Tote Bag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13</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DIY Jigsaw Puzzle</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Start with the puzzle assembled. Decorate the whole puzzle, filling it with color or messaging from edge to edge. The small sorting envelope will hold the pieces of the completed puzzle. Decorate one side of the envelope with the same image or wording as the puzzle. Take the puzzle apart and put it in the envelope.</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DIY Jigsaw Puzzle (continued)</a:t>
            </a:r>
          </a:p>
        </p:txBody>
      </p:sp>
      <p:pic>
        <p:nvPicPr>
          <p:cNvPr id="104" name="ExtraImage1"/>
          <p:cNvPicPr>
            <a:picLocks noChangeAspect="1"/>
          </p:cNvPicPr>
          <p:nvPr/>
        </p:nvPicPr>
        <p:blipFill>
          <a:blip r:embed="rId1"/>
          <a:stretch>
            <a:fillRect/>
          </a:stretch>
        </p:blipFill>
        <p:spPr>
          <a:xfrm>
            <a:off x="1028700" y="1297280"/>
            <a:ext cx="3200400" cy="3200400"/>
          </a:xfrm>
          <a:prstGeom prst="rect">
            <a:avLst/>
          </a:prstGeom>
        </p:spPr>
      </p:pic>
      <p:pic>
        <p:nvPicPr>
          <p:cNvPr id="105" name="ExtraImage2"/>
          <p:cNvPicPr>
            <a:picLocks noChangeAspect="1"/>
          </p:cNvPicPr>
          <p:nvPr/>
        </p:nvPicPr>
        <p:blipFill>
          <a:blip r:embed="rId2"/>
          <a:stretch>
            <a:fillRect/>
          </a:stretch>
        </p:blipFill>
        <p:spPr>
          <a:xfrm>
            <a:off x="5014900" y="1297280"/>
            <a:ext cx="3200400" cy="32004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Playing Cards</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encouraging messages, affirmations, jokes, or pictures on the faces of the playing cards for players to see when they are playing a card game.</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Playing Cards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13</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Mini White Board</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Stick the white 5 x 8 stickers to the back of the whiteboard. Use the crayons, colored pencils, or other writing materials to decorate the stickers with an uplifting message or picture for the recipient to see while using the board.</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Mini White Board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Canvas Bag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permanent markers to decorate the canvas bag.</a:t>
            </a:r>
          </a:p>
          <a:p>
            <a:pPr/>
            <a:r>
              <a:rPr lang="en-US" sz="1400" b="0" spc="0">
                <a:solidFill>
                  <a:srgbClr val="444444"/>
                </a:solidFill>
                <a:latin typeface="Calibri"/>
              </a:rPr>
              <a:t>Tip: Place a piece of paper in the bag before decorating to prevent the markers from bleeding through.</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Canvas Bag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11 OF 13</a:t>
            </a:r>
          </a:p>
        </p:txBody>
      </p:sp>
      <p:sp>
        <p:nvSpPr>
          <p:cNvPr id="103" name="StepTitle"/>
          <p:cNvSpPr txBox="1"/>
          <p:nvPr/>
        </p:nvSpPr>
        <p:spPr>
          <a:xfrm>
            <a:off x="457200" y="548640"/>
            <a:ext cx="38862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Pack Children's Hospital Activity Bag [Plus]</a:t>
            </a:r>
          </a:p>
        </p:txBody>
      </p:sp>
      <p:sp>
        <p:nvSpPr>
          <p:cNvPr id="104" name="StepBody"/>
          <p:cNvSpPr txBox="1"/>
          <p:nvPr/>
        </p:nvSpPr>
        <p:spPr>
          <a:xfrm>
            <a:off x="457200" y="1610640"/>
            <a:ext cx="3886200" cy="3258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all of the materials into the decorated tote bag and put them into the original box.</a:t>
            </a:r>
          </a:p>
          <a:p>
            <a:pPr/>
            <a:r>
              <a:rPr lang="en-US" sz="1400" b="0" spc="0">
                <a:solidFill>
                  <a:srgbClr val="444444"/>
                </a:solidFill>
                <a:latin typeface="Calibri"/>
              </a:rPr>
              <a:t>• Please only include items that are UNOPENED and UNUSED</a:t>
            </a:r>
          </a:p>
          <a:p>
            <a:pPr/>
            <a:r>
              <a:rPr lang="en-US" sz="1400" b="0" spc="0">
                <a:solidFill>
                  <a:srgbClr val="444444"/>
                </a:solidFill>
                <a:latin typeface="Calibri"/>
              </a:rPr>
              <a:t>• Add any optional items you would like.</a:t>
            </a:r>
          </a:p>
          <a:p>
            <a:pPr/>
            <a:r>
              <a:rPr lang="en-US" sz="1400" b="0" spc="0">
                <a:solidFill>
                  <a:srgbClr val="444444"/>
                </a:solidFill>
                <a:latin typeface="Calibri"/>
              </a:rPr>
              <a:t>Optional Items to Add:</a:t>
            </a:r>
          </a:p>
          <a:p>
            <a:pPr/>
            <a:r>
              <a:rPr lang="en-US" sz="1400" b="0" spc="0">
                <a:solidFill>
                  <a:srgbClr val="444444"/>
                </a:solidFill>
                <a:latin typeface="Calibri"/>
              </a:rPr>
              <a:t>• Fidget toys</a:t>
            </a:r>
          </a:p>
          <a:p>
            <a:pPr/>
            <a:r>
              <a:rPr lang="en-US" sz="1400" b="0" spc="0">
                <a:solidFill>
                  <a:srgbClr val="444444"/>
                </a:solidFill>
                <a:latin typeface="Calibri"/>
              </a:rPr>
              <a:t>• Card games</a:t>
            </a:r>
          </a:p>
          <a:p>
            <a:pPr/>
            <a:r>
              <a:rPr lang="en-US" sz="1400" b="0" spc="0">
                <a:solidFill>
                  <a:srgbClr val="444444"/>
                </a:solidFill>
                <a:latin typeface="Calibri"/>
              </a:rPr>
              <a:t>• DVDs</a:t>
            </a:r>
          </a:p>
          <a:p>
            <a:pPr/>
            <a:r>
              <a:rPr lang="en-US" sz="1400" b="0" spc="0">
                <a:solidFill>
                  <a:srgbClr val="444444"/>
                </a:solidFill>
                <a:latin typeface="Calibri"/>
              </a:rPr>
              <a:t>• Activity books</a:t>
            </a:r>
          </a:p>
          <a:p>
            <a:pPr/>
            <a:r>
              <a:rPr lang="en-US" sz="1400" b="0" spc="0">
                <a:solidFill>
                  <a:srgbClr val="444444"/>
                </a:solidFill>
                <a:latin typeface="Calibri"/>
              </a:rPr>
              <a:t>• Coloring utensils</a:t>
            </a:r>
          </a:p>
          <a:p>
            <a:pPr/>
            <a:r>
              <a:rPr lang="en-US" sz="1400" b="0" spc="0">
                <a:solidFill>
                  <a:srgbClr val="444444"/>
                </a:solidFill>
                <a:latin typeface="Calibri"/>
              </a:rPr>
              <a:t>• Craft supplies</a:t>
            </a:r>
          </a:p>
          <a:p>
            <a:pPr/>
            <a:r>
              <a:rPr lang="en-US" sz="1400" b="0" spc="0">
                <a:solidFill>
                  <a:srgbClr val="444444"/>
                </a:solidFill>
                <a:latin typeface="Calibri"/>
              </a:rPr>
              <a:t>Items not to include:</a:t>
            </a:r>
          </a:p>
          <a:p>
            <a:pPr/>
            <a:r>
              <a:rPr lang="en-US" sz="1400" b="0" spc="0">
                <a:solidFill>
                  <a:srgbClr val="444444"/>
                </a:solidFill>
                <a:latin typeface="Calibri"/>
              </a:rPr>
              <a:t>• Perishable items</a:t>
            </a:r>
          </a:p>
          <a:p>
            <a:pPr/>
            <a:r>
              <a:rPr lang="en-US" sz="1400" b="0" spc="0">
                <a:solidFill>
                  <a:srgbClr val="444444"/>
                </a:solidFill>
                <a:latin typeface="Calibri"/>
              </a:rPr>
              <a:t>• Sharp objects</a:t>
            </a:r>
          </a:p>
          <a:p>
            <a:pPr/>
            <a:r>
              <a:rPr lang="en-US" sz="1400" b="0" spc="0">
                <a:solidFill>
                  <a:srgbClr val="444444"/>
                </a:solidFill>
                <a:latin typeface="Calibri"/>
              </a:rPr>
              <a:t>• Nut food products</a:t>
            </a:r>
          </a:p>
          <a:p>
            <a:pPr/>
            <a:r>
              <a:rPr lang="en-US" sz="1400" b="0" spc="0">
                <a:solidFill>
                  <a:srgbClr val="444444"/>
                </a:solidFill>
                <a:latin typeface="Calibri"/>
              </a:rPr>
              <a:t>• Religious or political items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12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13 OF 13</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Children's Hospital Activity Bag [+]</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Each year in the U.S. there are an estimated 15,780 children between the ages of birth and 19 years of age who are diagnosed with cancer. Approximately 1 in 285 children in the U.S. will be diagnosed with cancer before their 20th birthday and globally there are more than 300,000 children diagnosed with cancer each year.</a:t>
            </a:r>
          </a:p>
          <a:p>
            <a:pPr/>
            <a:r>
              <a:rPr lang="en-US" sz="1400" b="0" spc="0">
                <a:solidFill>
                  <a:srgbClr val="444444"/>
                </a:solidFill>
                <a:latin typeface="Calibri"/>
              </a:rPr>
              <a:t>The children and their families spend a great deal of time waiting for treatment, tests, and procedures. These bags help them pass the time while in the waiting room or hospital room.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Example Phrases To Use</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These kits will be shared with families and individuals facing difficult or uncertain times in the hospital. Your thoughtful, kind words can make a difficult day a little brighter—thank you for helping spread care and compassion.</a:t>
            </a:r>
          </a:p>
          <a:p>
            <a:pPr/>
            <a:r>
              <a:rPr lang="en-US" sz="1400" b="0" spc="0">
                <a:solidFill>
                  <a:srgbClr val="444444"/>
                </a:solidFill>
                <a:latin typeface="Calibri"/>
              </a:rPr>
              <a:t>DO</a:t>
            </a:r>
          </a:p>
          <a:p>
            <a:pPr/>
            <a:r>
              <a:rPr lang="en-US" sz="1400" b="0" spc="0">
                <a:solidFill>
                  <a:srgbClr val="444444"/>
                </a:solidFill>
                <a:latin typeface="Calibri"/>
              </a:rPr>
              <a:t>• Be positive: Focus on hope, comfort, and inner strength.</a:t>
            </a:r>
          </a:p>
          <a:p>
            <a:pPr/>
            <a:r>
              <a:rPr lang="en-US" sz="1400" b="0" spc="0">
                <a:solidFill>
                  <a:srgbClr val="444444"/>
                </a:solidFill>
                <a:latin typeface="Calibri"/>
              </a:rPr>
              <a:t>• Use affirming and uplifting words: Offer gentle encouragement and warmth.</a:t>
            </a:r>
          </a:p>
          <a:p>
            <a:pPr/>
            <a:r>
              <a:rPr lang="en-US" sz="1400" b="0" spc="0">
                <a:solidFill>
                  <a:srgbClr val="444444"/>
                </a:solidFill>
                <a:latin typeface="Calibri"/>
              </a:rPr>
              <a:t>• Keep it simple and sincere: Short, heartfelt messages are best.</a:t>
            </a:r>
          </a:p>
          <a:p>
            <a:pPr/>
            <a:r>
              <a:rPr lang="en-US" sz="1400" b="0" spc="0">
                <a:solidFill>
                  <a:srgbClr val="444444"/>
                </a:solidFill>
                <a:latin typeface="Calibri"/>
              </a:rPr>
              <a:t>• Use inclusive language: Avoid assumptions, as well as political, religious, or gendered terms.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Example Phrases To Use (continued)</a:t>
            </a:r>
          </a:p>
        </p:txBody>
      </p:sp>
      <p:sp>
        <p:nvSpPr>
          <p:cNvPr id="104" name="StepBody"/>
          <p:cNvSpPr txBox="1"/>
          <p:nvPr/>
        </p:nvSpPr>
        <p:spPr>
          <a:xfrm>
            <a:off x="457200" y="1297280"/>
            <a:ext cx="82296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 Keep the tone gentle and compassionate: Avoid intensity or emotional pressure.</a:t>
            </a:r>
          </a:p>
          <a:p>
            <a:pPr/>
            <a:r>
              <a:rPr lang="en-US" sz="1400" b="0" spc="0">
                <a:solidFill>
                  <a:srgbClr val="444444"/>
                </a:solidFill>
                <a:latin typeface="Calibri"/>
              </a:rPr>
              <a:t>AVOID</a:t>
            </a:r>
          </a:p>
          <a:p>
            <a:pPr/>
            <a:r>
              <a:rPr lang="en-US" sz="1400" b="0" spc="0">
                <a:solidFill>
                  <a:srgbClr val="444444"/>
                </a:solidFill>
                <a:latin typeface="Calibri"/>
              </a:rPr>
              <a:t>• Mentioning illness, diagnosis, or recovery (e.g., “hope you heal soon”).</a:t>
            </a:r>
          </a:p>
          <a:p>
            <a:pPr/>
            <a:r>
              <a:rPr lang="en-US" sz="1400" b="0" spc="0">
                <a:solidFill>
                  <a:srgbClr val="444444"/>
                </a:solidFill>
                <a:latin typeface="Calibri"/>
              </a:rPr>
              <a:t>• Giving advice, instructions, or making assumptions about feelings.</a:t>
            </a:r>
          </a:p>
          <a:p>
            <a:pPr/>
            <a:r>
              <a:rPr lang="en-US" sz="1400" b="0" spc="0">
                <a:solidFill>
                  <a:srgbClr val="444444"/>
                </a:solidFill>
                <a:latin typeface="Calibri"/>
              </a:rPr>
              <a:t>• Using humor, sarcasm, or quotes from public figures.</a:t>
            </a:r>
          </a:p>
          <a:p>
            <a:pPr/>
            <a:r>
              <a:rPr lang="en-US" sz="1400" b="0" spc="0">
                <a:solidFill>
                  <a:srgbClr val="444444"/>
                </a:solidFill>
                <a:latin typeface="Calibri"/>
              </a:rPr>
              <a:t>• Including personal information or full names.</a:t>
            </a:r>
          </a:p>
          <a:p>
            <a:pPr/>
            <a:r>
              <a:rPr lang="en-US" sz="1400" b="0" spc="0">
                <a:solidFill>
                  <a:srgbClr val="444444"/>
                </a:solidFill>
                <a:latin typeface="Calibri"/>
              </a:rPr>
              <a:t>• Using timelines or future outcomes (e.g., “You’ll be home soon,” “Things will get better soon”).</a:t>
            </a:r>
          </a:p>
          <a:p>
            <a:pPr/>
            <a:r>
              <a:rPr lang="en-US" sz="1400" b="0" spc="0">
                <a:solidFill>
                  <a:srgbClr val="444444"/>
                </a:solidFill>
                <a:latin typeface="Calibri"/>
              </a:rPr>
              <a:t>SAMPLE NOTES “You are surrounded by care and kindness.” “Wishing you calm, strength, and comfort today.” “You are not alone—there are people thinking of you.” “May this note remind you that you’re cared for and supported.”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13</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13</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13</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DIY Tote Bag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Canvas Tote</a:t>
            </a:r>
          </a:p>
          <a:p>
            <a:pPr/>
            <a:r>
              <a:rPr lang="en-US" sz="1400" b="0" spc="0">
                <a:solidFill>
                  <a:srgbClr val="444444"/>
                </a:solidFill>
                <a:latin typeface="Calibri"/>
              </a:rPr>
              <a:t>Decorate the canvas tote to make it fun and colorful! Tip: place a piece of paper in the tote before decorating. This will prevent the marker from bleeding through the tote.</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21</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Children’s Hospital Activity Bag [Plus]</dc:title>
  <dc:creator>Project Helping</dc:creator>
  <cp:lastModifiedBy>Project Helping</cp:lastModifiedBy>
  <dcterms:created xsi:type="dcterms:W3CDTF">2026-05-04T17:57:27Z</dcterms:created>
  <dcterms:modified xsi:type="dcterms:W3CDTF">2026-05-04T17:57:27Z</dcterms:modified>
</cp:coreProperties>
</file>