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 id="274" r:id="rIdSld19"/>
    <p:sldId id="275" r:id="rIdSld20"/>
    <p:sldId id="276" r:id="rIdSld21"/>
    <p:sldId id="277" r:id="rIdSld22"/>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 Id="rIdSld19" Type="http://schemas.openxmlformats.org/officeDocument/2006/relationships/slide" Target="slides/slide19.xml"/><Relationship Id="rIdSld20" Type="http://schemas.openxmlformats.org/officeDocument/2006/relationships/slide" Target="slides/slide20.xml"/><Relationship Id="rIdSld21" Type="http://schemas.openxmlformats.org/officeDocument/2006/relationships/slide" Target="slides/slide21.xml"/><Relationship Id="rIdSld22" Type="http://schemas.openxmlformats.org/officeDocument/2006/relationships/slide" Target="slides/slide22.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7.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 Id="rId2" Type="http://schemas.openxmlformats.org/officeDocument/2006/relationships/image" Target="../media/image9.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5.png"/></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6.png"/></Relationships>
</file>

<file path=ppt/slides/_rels/slide1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7.png"/></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DE3C7A"/>
          </a:solidFill>
          <a:ln>
            <a:noFill/>
          </a:ln>
        </p:spPr>
        <p:txBody>
          <a:bodyPr anchor="ctr" wrap="none" lIns="91440" rIns="91440" tIns="0" bIns="0"/>
          <a:lstStyle/>
          <a:p>
            <a:pPr algn="ctr"/>
            <a:r>
              <a:rPr lang="en-US" sz="1000" b="1">
                <a:solidFill>
                  <a:srgbClr val="FFFFFF"/>
                </a:solidFill>
              </a:rPr>
              <a:t>MAX</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2600" b="1" spc="0">
                <a:solidFill>
                  <a:srgbClr val="222222"/>
                </a:solidFill>
                <a:latin typeface="Calibri"/>
              </a:rPr>
              <a:t>Children&amp;#8217;s Hospital Support [Max]</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13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Jigsaw Puzzle</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Start with the puzzle assembled. Decorate the whole puzzle, filling it with color or messaging from edge to edge. The small sorting envelope will hold the pieces of the completed puzzle. Decorate one side of the envelope with the same image or wording as the puzzle. Take the puzzle apart and put it in the envelope.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Jigsaw Puzzle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outside of the journal with a picture or uplifting message. Use random pages in the journal to write short,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Surprise Kyndness Notebook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Playing Cards</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encouraging messages, affirmations, jokes, or pictures on the faces of the playing cards for players to see when they are playing a card game.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Playing Cards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Canvas Bag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permanent markers to decorate the canvas bag.</a:t>
            </a:r>
          </a:p>
          <a:p>
            <a:pPr/>
            <a:r>
              <a:rPr lang="en-US" sz="1400" b="0" spc="0">
                <a:solidFill>
                  <a:srgbClr val="444444"/>
                </a:solidFill>
                <a:latin typeface="Calibri"/>
              </a:rPr>
              <a:t>Tip: Place a piece of paper in the bag before decorating to prevent the markers from bleeding through.</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Canvas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LCD Writing Tablet</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white 4″ x 4″ sticker with an encouraging/inspiring message. Peel the sticker off and stick it to the back of the LCD tablet. This way, whenever the child is using their tablet, they can see your hopeful message on the back.</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LCD Writing Tablet (continued)</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 You can also write an encouraging message on the front of the tablet using the tablet pen. After you write your message, turn the tablet over and lock the screen by flipping the switch to “lock”. When the child opens their activity kit, your message will still appear on the front of the tablet. If you choose to do this, include instructions somewhere on the 4” x 4” sticker on how to unlock the screen so the child can erase your message and start using it for their own creative projects.</a:t>
            </a:r>
          </a:p>
        </p:txBody>
      </p:sp>
      <p:pic>
        <p:nvPicPr>
          <p:cNvPr id="105" name="ExtraImage1"/>
          <p:cNvPicPr>
            <a:picLocks noChangeAspect="1"/>
          </p:cNvPicPr>
          <p:nvPr/>
        </p:nvPicPr>
        <p:blipFill>
          <a:blip r:embed="rId1"/>
          <a:stretch>
            <a:fillRect/>
          </a:stretch>
        </p:blipFill>
        <p:spPr>
          <a:xfrm>
            <a:off x="4889170" y="1297280"/>
            <a:ext cx="3571900" cy="35719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 </a:t>
            </a:r>
          </a:p>
          <a:p>
            <a:pPr/>
            <a:r>
              <a:rPr lang="en-US" sz="1400" b="0" spc="0">
                <a:solidFill>
                  <a:srgbClr val="444444"/>
                </a:solidFill>
                <a:latin typeface="Calibri"/>
              </a:rPr>
              <a:t>•</a:t>
            </a:r>
          </a:p>
          <a:p>
            <a:pPr/>
            <a:r>
              <a:rPr lang="en-US" sz="1400" b="0" spc="0">
                <a:solidFill>
                  <a:srgbClr val="444444"/>
                </a:solidFill>
                <a:latin typeface="Calibri"/>
              </a:rPr>
              <a:t>Kynd Hub</a:t>
            </a:r>
          </a:p>
          <a:p>
            <a:pPr/>
            <a:r>
              <a:rPr lang="en-US" sz="1400" b="0" spc="0">
                <a:solidFill>
                  <a:srgbClr val="444444"/>
                </a:solidFill>
                <a:latin typeface="Calibri"/>
              </a:rPr>
              <a:t> Build your kit &amp; track its entire journey</a:t>
            </a:r>
          </a:p>
          <a:p>
            <a:pPr/>
            <a:r>
              <a:rPr lang="en-US" sz="1400" b="0" spc="0">
                <a:solidFill>
                  <a:srgbClr val="444444"/>
                </a:solidFill>
                <a:latin typeface="Calibri"/>
              </a:rPr>
              <a:t> Create a free account at Kynd Hub — see exactly where your kit goes after you build it.</a:t>
            </a:r>
          </a:p>
          <a:p>
            <a:pPr/>
            <a:r>
              <a:rPr lang="en-US" sz="1400" b="0" spc="0">
                <a:solidFill>
                  <a:srgbClr val="444444"/>
                </a:solidFill>
                <a:latin typeface="Calibri"/>
              </a:rPr>
              <a:t> Build Your Kit on Kynd Hub</a:t>
            </a:r>
          </a:p>
          <a:p>
            <a:pPr/>
            <a:r>
              <a:rPr lang="en-US" sz="1400" b="0" spc="0">
                <a:solidFill>
                  <a:srgbClr val="444444"/>
                </a:solidFill>
                <a:latin typeface="Calibri"/>
              </a:rPr>
              <a:t>• </a:t>
            </a:r>
          </a:p>
          <a:p>
            <a:pPr/>
            <a:r>
              <a:rPr lang="en-US" sz="1400" b="0" spc="0">
                <a:solidFill>
                  <a:srgbClr val="444444"/>
                </a:solidFill>
                <a:latin typeface="Calibri"/>
              </a:rPr>
              <a:t>•</a:t>
            </a:r>
          </a:p>
          <a:p>
            <a:pPr/>
            <a:r>
              <a:rPr lang="en-US" sz="1400" b="0" spc="0">
                <a:solidFill>
                  <a:srgbClr val="444444"/>
                </a:solidFill>
                <a:latin typeface="Calibri"/>
              </a:rPr>
              <a:t>The Kynd Kit Cycle</a:t>
            </a:r>
          </a:p>
          <a:p>
            <a:pPr/>
            <a:r>
              <a:rPr lang="en-US" sz="1400" b="0" spc="0">
                <a:solidFill>
                  <a:srgbClr val="444444"/>
                </a:solidFill>
                <a:latin typeface="Calibri"/>
              </a:rPr>
              <a:t> Kynd Kits Create Impact</a:t>
            </a:r>
          </a:p>
          <a:p>
            <a:pPr/>
            <a:r>
              <a:rPr lang="en-US" sz="1400" b="0" spc="0">
                <a:solidFill>
                  <a:srgbClr val="444444"/>
                </a:solidFill>
                <a:latin typeface="Calibri"/>
              </a:rPr>
              <a:t> Every kit you build sets off a chain of good — for you, for a nonprofit, and for the whole community.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13</a:t>
            </a:r>
          </a:p>
        </p:txBody>
      </p:sp>
      <p:sp>
        <p:nvSpPr>
          <p:cNvPr id="103" name="StepTitle"/>
          <p:cNvSpPr txBox="1"/>
          <p:nvPr/>
        </p:nvSpPr>
        <p:spPr>
          <a:xfrm>
            <a:off x="457200" y="548640"/>
            <a:ext cx="3886200" cy="798500"/>
          </a:xfrm>
          <a:prstGeom prst="rect">
            <a:avLst/>
          </a:prstGeom>
          <a:noFill/>
        </p:spPr>
        <p:txBody>
          <a:bodyPr wrap="square" rtlCol="0" anchor="t">
            <a:normAutofit fontScale="100000" lnSpcReduction="20000"/>
          </a:bodyPr>
          <a:lstStyle/>
          <a:p>
            <a:pPr/>
            <a:r>
              <a:rPr lang="en-US" sz="2200" b="1" spc="0">
                <a:solidFill>
                  <a:srgbClr val="222222"/>
                </a:solidFill>
                <a:latin typeface="Calibri"/>
              </a:rPr>
              <a:t>Pack The Children's Hospital Activity Kit [Max]</a:t>
            </a:r>
          </a:p>
        </p:txBody>
      </p:sp>
      <p:sp>
        <p:nvSpPr>
          <p:cNvPr id="104" name="StepBody"/>
          <p:cNvSpPr txBox="1"/>
          <p:nvPr/>
        </p:nvSpPr>
        <p:spPr>
          <a:xfrm>
            <a:off x="457200" y="1547140"/>
            <a:ext cx="3886200" cy="3322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decorated tote bag and put it back in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Sudoku and crossword puzzles</a:t>
            </a:r>
          </a:p>
          <a:p>
            <a:pPr/>
            <a:r>
              <a:rPr lang="en-US" sz="1400" b="0" spc="0">
                <a:solidFill>
                  <a:srgbClr val="444444"/>
                </a:solidFill>
                <a:latin typeface="Calibri"/>
              </a:rPr>
              <a:t>• Paint and paintbrushes</a:t>
            </a:r>
          </a:p>
          <a:p>
            <a:pPr/>
            <a:r>
              <a:rPr lang="en-US" sz="1400" b="0" spc="0">
                <a:solidFill>
                  <a:srgbClr val="444444"/>
                </a:solidFill>
                <a:latin typeface="Calibri"/>
              </a:rPr>
              <a:t>• More markers, crayons, and colored pencils</a:t>
            </a:r>
          </a:p>
          <a:p>
            <a:pPr/>
            <a:r>
              <a:rPr lang="en-US" sz="1400" b="0" spc="0">
                <a:solidFill>
                  <a:srgbClr val="444444"/>
                </a:solidFill>
                <a:latin typeface="Calibri"/>
              </a:rPr>
              <a:t>• Journals for teens</a:t>
            </a:r>
          </a:p>
          <a:p>
            <a:pPr/>
            <a:r>
              <a:rPr lang="en-US" sz="1400" b="0" spc="0">
                <a:solidFill>
                  <a:srgbClr val="444444"/>
                </a:solidFill>
                <a:latin typeface="Calibri"/>
              </a:rPr>
              <a:t>• Teething rings/small baby toys</a:t>
            </a:r>
          </a:p>
          <a:p>
            <a:pPr/>
            <a:r>
              <a:rPr lang="en-US" sz="1400" b="0" spc="0">
                <a:solidFill>
                  <a:srgbClr val="444444"/>
                </a:solidFill>
                <a:latin typeface="Calibri"/>
              </a:rPr>
              <a:t>• Chapter books and cardboard baby books</a:t>
            </a:r>
          </a:p>
          <a:p>
            <a:pPr/>
            <a:r>
              <a:rPr lang="en-US" sz="1400" b="0" spc="0">
                <a:solidFill>
                  <a:srgbClr val="444444"/>
                </a:solidFill>
                <a:latin typeface="Calibri"/>
              </a:rPr>
              <a:t>• DVDs (rated G, PG, or PG13)</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12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13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About Project Helping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1</a:t>
            </a:r>
          </a:p>
          <a:p>
            <a:pPr/>
            <a:r>
              <a:rPr lang="en-US" sz="1400" b="0" spc="0">
                <a:solidFill>
                  <a:srgbClr val="444444"/>
                </a:solidFill>
                <a:latin typeface="Calibri"/>
              </a:rPr>
              <a:t> You Volunteer</a:t>
            </a:r>
          </a:p>
          <a:p>
            <a:pPr/>
            <a:r>
              <a:rPr lang="en-US" sz="1400" b="0" spc="0">
                <a:solidFill>
                  <a:srgbClr val="444444"/>
                </a:solidFill>
                <a:latin typeface="Calibri"/>
              </a:rPr>
              <a:t> You volunteer, which benefits your mental health and wellbeing.</a:t>
            </a:r>
          </a:p>
          <a:p>
            <a:pPr/>
            <a:r>
              <a:rPr lang="en-US" sz="1400" b="0" spc="0">
                <a:solidFill>
                  <a:srgbClr val="444444"/>
                </a:solidFill>
                <a:latin typeface="Calibri"/>
              </a:rPr>
              <a:t>•</a:t>
            </a:r>
          </a:p>
          <a:p>
            <a:pPr/>
            <a:r>
              <a:rPr lang="en-US" sz="1400" b="0" spc="0">
                <a:solidFill>
                  <a:srgbClr val="444444"/>
                </a:solidFill>
                <a:latin typeface="Calibri"/>
              </a:rPr>
              <a:t>2</a:t>
            </a:r>
          </a:p>
          <a:p>
            <a:pPr/>
            <a:r>
              <a:rPr lang="en-US" sz="1400" b="0" spc="0">
                <a:solidFill>
                  <a:srgbClr val="444444"/>
                </a:solidFill>
                <a:latin typeface="Calibri"/>
              </a:rPr>
              <a:t> Help a Nonprofit</a:t>
            </a:r>
          </a:p>
          <a:p>
            <a:pPr/>
            <a:r>
              <a:rPr lang="en-US" sz="1400" b="0" spc="0">
                <a:solidFill>
                  <a:srgbClr val="444444"/>
                </a:solidFill>
                <a:latin typeface="Calibri"/>
              </a:rPr>
              <a:t> The kit you build is donated to a vetted nonprofit partner in need.</a:t>
            </a:r>
          </a:p>
          <a:p>
            <a:pPr/>
            <a:r>
              <a:rPr lang="en-US" sz="1400" b="0" spc="0">
                <a:solidFill>
                  <a:srgbClr val="444444"/>
                </a:solidFill>
                <a:latin typeface="Calibri"/>
              </a:rPr>
              <a:t>•</a:t>
            </a:r>
          </a:p>
          <a:p>
            <a:pPr/>
            <a:r>
              <a:rPr lang="en-US" sz="1400" b="0" spc="0">
                <a:solidFill>
                  <a:srgbClr val="444444"/>
                </a:solidFill>
                <a:latin typeface="Calibri"/>
              </a:rPr>
              <a:t>3</a:t>
            </a:r>
          </a:p>
          <a:p>
            <a:pPr/>
            <a:r>
              <a:rPr lang="en-US" sz="1400" b="0" spc="0">
                <a:solidFill>
                  <a:srgbClr val="444444"/>
                </a:solidFill>
                <a:latin typeface="Calibri"/>
              </a:rPr>
              <a:t> Fund Programming</a:t>
            </a:r>
          </a:p>
          <a:p>
            <a:pPr/>
            <a:r>
              <a:rPr lang="en-US" sz="1400" b="0" spc="0">
                <a:solidFill>
                  <a:srgbClr val="444444"/>
                </a:solidFill>
                <a:latin typeface="Calibri"/>
              </a:rPr>
              <a:t> Proceeds fund free, community-based mental health programming.</a:t>
            </a:r>
          </a:p>
          <a:p>
            <a:pPr/>
            <a:r>
              <a:rPr lang="en-US" sz="1400" b="0" spc="0">
                <a:solidFill>
                  <a:srgbClr val="444444"/>
                </a:solidFill>
                <a:latin typeface="Calibri"/>
              </a:rPr>
              <a:t>•</a:t>
            </a:r>
          </a:p>
          <a:p>
            <a:pPr/>
            <a:r>
              <a:rPr lang="en-US" sz="1400" b="0" spc="0">
                <a:solidFill>
                  <a:srgbClr val="444444"/>
                </a:solidFill>
                <a:latin typeface="Calibri"/>
              </a:rPr>
              <a:t>4</a:t>
            </a:r>
          </a:p>
          <a:p>
            <a:pPr/>
            <a:r>
              <a:rPr lang="en-US" sz="1400" b="0" spc="0">
                <a:solidFill>
                  <a:srgbClr val="444444"/>
                </a:solidFill>
                <a:latin typeface="Calibri"/>
              </a:rPr>
              <a:t> Sustain the Mission</a:t>
            </a:r>
          </a:p>
          <a:p>
            <a:pPr/>
            <a:r>
              <a:rPr lang="en-US" sz="1400" b="0" spc="0">
                <a:solidFill>
                  <a:srgbClr val="444444"/>
                </a:solidFill>
                <a:latin typeface="Calibri"/>
              </a:rPr>
              <a:t> Proceeds benefit Project Helping, a 501(c)(3) nonprofit.</a:t>
            </a:r>
          </a:p>
          <a:p>
            <a:pPr/>
            <a:r>
              <a:rPr lang="en-US" sz="1400" b="0" spc="0">
                <a:solidFill>
                  <a:srgbClr val="444444"/>
                </a:solidFill>
                <a:latin typeface="Calibri"/>
              </a:rPr>
              <a:t>projecthelping.org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13</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Children's Hospital Activity Kit [Max]</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Each year in the U.S. there are an estimated 15,780 children between the ages of birth and 19 years of age who are diagnosed with cancer.</a:t>
            </a:r>
          </a:p>
          <a:p>
            <a:pPr/>
            <a:r>
              <a:rPr lang="en-US" sz="1400" b="0" spc="0">
                <a:solidFill>
                  <a:srgbClr val="444444"/>
                </a:solidFill>
                <a:latin typeface="Calibri"/>
              </a:rPr>
              <a:t>Approximately 1 in 285 children in the U.S. will be diagnosed with cancer before their 20th birthday and globally there are more than 300,000 children diagnosed with cancer each year.</a:t>
            </a:r>
          </a:p>
          <a:p>
            <a:pPr/>
            <a:r>
              <a:rPr lang="en-US" sz="1400" b="0" spc="0">
                <a:solidFill>
                  <a:srgbClr val="444444"/>
                </a:solidFill>
                <a:latin typeface="Calibri"/>
              </a:rPr>
              <a:t>The children and their families spend a great deal of time waiting for treatment, tests, and procedures. These bags help them pass the time while in the waiting room or hospital room.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13</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13</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13</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Tote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Canvas Tote</a:t>
            </a:r>
          </a:p>
          <a:p>
            <a:pPr/>
            <a:r>
              <a:rPr lang="en-US" sz="1400" b="0" spc="0">
                <a:solidFill>
                  <a:srgbClr val="444444"/>
                </a:solidFill>
                <a:latin typeface="Calibri"/>
              </a:rPr>
              <a:t>Decorate the canvas tote to make it fun and colorful! Tip: place a piece of paper in the tote before decorating. This will prevent the marker from bleeding through the tote.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13</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Tote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22</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Children&amp;#8217;s Hospital Support [Max]</dc:title>
  <dc:creator>Project Helping</dc:creator>
  <cp:lastModifiedBy>Project Helping</cp:lastModifiedBy>
  <dcterms:created xsi:type="dcterms:W3CDTF">2026-06-12T17:37:47Z</dcterms:created>
  <dcterms:modified xsi:type="dcterms:W3CDTF">2026-06-12T17:37:47Z</dcterms:modified>
</cp:coreProperties>
</file>