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Master"/>
  </p:sldMasterIdLst>
  <p:sldIdLst>
    <p:sldId id="256" r:id="rIdSld1"/>
    <p:sldId id="257" r:id="rIdSld2"/>
    <p:sldId id="258" r:id="rIdSld3"/>
    <p:sldId id="259" r:id="rIdSld4"/>
    <p:sldId id="260" r:id="rIdSld5"/>
    <p:sldId id="261" r:id="rIdSld6"/>
    <p:sldId id="262" r:id="rIdSld7"/>
    <p:sldId id="263" r:id="rIdSld8"/>
    <p:sldId id="264" r:id="rIdSld9"/>
    <p:sldId id="265" r:id="rIdSld10"/>
    <p:sldId id="266" r:id="rIdSld11"/>
    <p:sldId id="267" r:id="rIdSld12"/>
    <p:sldId id="268" r:id="rIdSld13"/>
    <p:sldId id="269" r:id="rIdSld14"/>
    <p:sldId id="270" r:id="rIdSld15"/>
    <p:sldId id="271" r:id="rIdSld16"/>
    <p:sldId id="272" r:id="rIdSld17"/>
    <p:sldId id="273" r:id="rIdSld18"/>
    <p:sldId id="274" r:id="rIdSld19"/>
  </p:sldIdLst>
  <p:sldSz cx="9144000" cy="5143500" type="screen16x9"/>
  <p:notesSz cx="6858000" cy="9144000"/>
  <p:defaultTextStyle>
    <a:defPPr>
      <a:defRPr lang="en-US"/>
    </a:defPPr>
    <a:lvl1pPr>
      <a:defRPr lang="en-US"/>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p:defaultTextStyle>
</p:presentation>
</file>

<file path=ppt/_rels/presentation.xml.rels><?xml version="1.0" encoding="UTF-8" standalone="yes"?>
<Relationships xmlns="http://schemas.openxmlformats.org/package/2006/relationships"><Relationship Id="rIdMaster" Type="http://schemas.openxmlformats.org/officeDocument/2006/relationships/slideMaster" Target="slideMasters/slideMaster1.xml"/><Relationship Id="rIdTheme" Type="http://schemas.openxmlformats.org/officeDocument/2006/relationships/theme" Target="theme/theme1.xml"/><Relationship Id="rIdSld1" Type="http://schemas.openxmlformats.org/officeDocument/2006/relationships/slide" Target="slides/slide1.xml"/><Relationship Id="rIdSld2" Type="http://schemas.openxmlformats.org/officeDocument/2006/relationships/slide" Target="slides/slide2.xml"/><Relationship Id="rIdSld3" Type="http://schemas.openxmlformats.org/officeDocument/2006/relationships/slide" Target="slides/slide3.xml"/><Relationship Id="rIdSld4" Type="http://schemas.openxmlformats.org/officeDocument/2006/relationships/slide" Target="slides/slide4.xml"/><Relationship Id="rIdSld5" Type="http://schemas.openxmlformats.org/officeDocument/2006/relationships/slide" Target="slides/slide5.xml"/><Relationship Id="rIdSld6" Type="http://schemas.openxmlformats.org/officeDocument/2006/relationships/slide" Target="slides/slide6.xml"/><Relationship Id="rIdSld7" Type="http://schemas.openxmlformats.org/officeDocument/2006/relationships/slide" Target="slides/slide7.xml"/><Relationship Id="rIdSld8" Type="http://schemas.openxmlformats.org/officeDocument/2006/relationships/slide" Target="slides/slide8.xml"/><Relationship Id="rIdSld9" Type="http://schemas.openxmlformats.org/officeDocument/2006/relationships/slide" Target="slides/slide9.xml"/><Relationship Id="rIdSld10" Type="http://schemas.openxmlformats.org/officeDocument/2006/relationships/slide" Target="slides/slide10.xml"/><Relationship Id="rIdSld11" Type="http://schemas.openxmlformats.org/officeDocument/2006/relationships/slide" Target="slides/slide11.xml"/><Relationship Id="rIdSld12" Type="http://schemas.openxmlformats.org/officeDocument/2006/relationships/slide" Target="slides/slide12.xml"/><Relationship Id="rIdSld13" Type="http://schemas.openxmlformats.org/officeDocument/2006/relationships/slide" Target="slides/slide13.xml"/><Relationship Id="rIdSld14" Type="http://schemas.openxmlformats.org/officeDocument/2006/relationships/slide" Target="slides/slide14.xml"/><Relationship Id="rIdSld15" Type="http://schemas.openxmlformats.org/officeDocument/2006/relationships/slide" Target="slides/slide15.xml"/><Relationship Id="rIdSld16" Type="http://schemas.openxmlformats.org/officeDocument/2006/relationships/slide" Target="slides/slide16.xml"/><Relationship Id="rIdSld17" Type="http://schemas.openxmlformats.org/officeDocument/2006/relationships/slide" Target="slides/slide17.xml"/><Relationship Id="rIdSld18" Type="http://schemas.openxmlformats.org/officeDocument/2006/relationships/slide" Target="slides/slide18.xml"/><Relationship Id="rIdSld19" Type="http://schemas.openxmlformats.org/officeDocument/2006/relationships/slide" Target="slides/slide19.xml"/></Relationships>
</file>

<file path=ppt/slideLayouts/_rels/slideLayout1.xml.rels><?xml version="1.0" encoding="UTF-8" standalone="yes"?>
<Relationships xmlns="http://schemas.openxmlformats.org/package/2006/relationships">
<Relationship Id="rIdMaster"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Layout1" Type="http://schemas.openxmlformats.org/officeDocument/2006/relationships/slideLayout" Target="../slideLayouts/slideLayout1.xml"/>
<Relationship Id="rIdTheme"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Layout1"/>
  </p:sldLayoutIdLst>
</p:sldMaster>
</file>

<file path=ppt/slides/_rels/slide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1.png"/></Relationships>
</file>

<file path=ppt/slides/_rels/slide1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2.png"/></Relationships>
</file>

<file path=ppt/slides/_rels/slide12.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3.png"/></Relationships>
</file>

<file path=ppt/slides/_rels/slide13.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4.png"/></Relationships>
</file>

<file path=ppt/slides/_rels/slide14.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5.png"/></Relationships>
</file>

<file path=ppt/slides/_rels/slide15.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6.png"/></Relationships>
</file>

<file path=ppt/slides/_rels/slide16.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7.png"/></Relationships>
</file>

<file path=ppt/slides/_rels/slide17.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4.png"/></Relationships>
</file>

<file path=ppt/slides/_rels/slide6.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5.png"/><Relationship Id="rId2" Type="http://schemas.openxmlformats.org/officeDocument/2006/relationships/image" Target="../media/image6.png"/><Relationship Id="rId3" Type="http://schemas.openxmlformats.org/officeDocument/2006/relationships/image" Target="../media/image7.png"/></Relationships>
</file>

<file path=ppt/slides/_rels/slide7.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8.png"/></Relationships>
</file>

<file path=ppt/slides/_rels/slide8.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9.png"/></Relationships>
</file>

<file path=ppt/slides/_rels/slide9.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TypePill"/>
          <p:cNvSpPr/>
          <p:nvPr/>
        </p:nvSpPr>
        <p:spPr>
          <a:xfrm>
            <a:off x="457200" y="274320"/>
            <a:ext cx="1371600" cy="365760"/>
          </a:xfrm>
          <a:prstGeom prst="roundRect">
            <a:avLst>
              <a:gd name="adj" fmla="val 50000"/>
            </a:avLst>
          </a:prstGeom>
          <a:solidFill>
            <a:srgbClr val="1EC1A1"/>
          </a:solidFill>
          <a:ln>
            <a:noFill/>
          </a:ln>
        </p:spPr>
        <p:txBody>
          <a:bodyPr anchor="ctr" wrap="none" lIns="91440" rIns="91440" tIns="0" bIns="0"/>
          <a:lstStyle/>
          <a:p>
            <a:pPr algn="ctr"/>
            <a:r>
              <a:rPr lang="en-US" sz="1000" b="1">
                <a:solidFill>
                  <a:srgbClr val="FFFFFF"/>
                </a:solidFill>
              </a:rPr>
              <a:t>PLUS</a:t>
            </a:r>
          </a:p>
        </p:txBody>
      </p:sp>
      <p:pic>
        <p:nvPicPr>
          <p:cNvPr id="103" name="HeroImage"/>
          <p:cNvPicPr>
            <a:picLocks noChangeAspect="1"/>
          </p:cNvPicPr>
          <p:nvPr/>
        </p:nvPicPr>
        <p:blipFill>
          <a:blip r:embed="rId1"/>
          <a:stretch>
            <a:fillRect/>
          </a:stretch>
        </p:blipFill>
        <p:spPr>
          <a:xfrm>
            <a:off x="4572000" y="1428527"/>
            <a:ext cx="4114800" cy="2286446"/>
          </a:xfrm>
          <a:prstGeom prst="rect">
            <a:avLst/>
          </a:prstGeom>
        </p:spPr>
      </p:pic>
      <p:sp>
        <p:nvSpPr>
          <p:cNvPr id="104" name="KitTitle"/>
          <p:cNvSpPr txBox="1"/>
          <p:nvPr/>
        </p:nvSpPr>
        <p:spPr>
          <a:xfrm>
            <a:off x="457200" y="1828800"/>
            <a:ext cx="3886200" cy="1828800"/>
          </a:xfrm>
          <a:prstGeom prst="rect">
            <a:avLst/>
          </a:prstGeom>
          <a:noFill/>
        </p:spPr>
        <p:txBody>
          <a:bodyPr wrap="square" rtlCol="0" anchor="t">
            <a:normAutofit fontScale="100000" lnSpcReduction="20000"/>
          </a:bodyPr>
          <a:lstStyle/>
          <a:p>
            <a:pPr/>
            <a:r>
              <a:rPr lang="en-US" sz="3400" b="1" spc="0">
                <a:solidFill>
                  <a:srgbClr val="222222"/>
                </a:solidFill>
                <a:latin typeface="Calibri"/>
              </a:rPr>
              <a:t>Disaster Relief Support [Plus]</a:t>
            </a:r>
          </a:p>
        </p:txBody>
      </p:sp>
      <p:sp>
        <p:nvSpPr>
          <p:cNvPr id="105" name="KitSubtitle"/>
          <p:cNvSpPr txBox="1"/>
          <p:nvPr/>
        </p:nvSpPr>
        <p:spPr>
          <a:xfrm>
            <a:off x="457200" y="3757600"/>
            <a:ext cx="3886200" cy="457200"/>
          </a:xfrm>
          <a:prstGeom prst="rect">
            <a:avLst/>
          </a:prstGeom>
          <a:noFill/>
        </p:spPr>
        <p:txBody>
          <a:bodyPr wrap="square" rtlCol="0" anchor="t">
            <a:normAutofit fontScale="100000" lnSpcReduction="20000"/>
          </a:bodyPr>
          <a:lstStyle/>
          <a:p>
            <a:pPr/>
            <a:r>
              <a:rPr lang="en-US" sz="1400" b="0" spc="50">
                <a:solidFill>
                  <a:srgbClr val="888888"/>
                </a:solidFill>
                <a:latin typeface="Calibri"/>
              </a:rPr>
              <a:t>12 STEPS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12</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Uplifting Self-Image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7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Decorate the Playing Cards</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Write encouraging messages, affirmations, jokes, or pictures on the faces of the playing cards for players to see when they are playing a card game.</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7 OF 12</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Decorate the Playing Cards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8 OF 12</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Worry Stone</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Worry stones are smooth, polished rocks used for relaxation or anxiety relief to help one feel grounded. The stone is meant to be kept in one’s pocket. The physical act of massaging a worry stone for several minutes is proven to provide therapeutic &amp; psychological benefits that help soothe your nervous system, reduce stress and anxiety, and help clear your mind so you can focus and think clearly.</a:t>
            </a:r>
          </a:p>
          <a:p>
            <a:pPr/>
            <a:r>
              <a:rPr lang="en-US" sz="1400" b="0" spc="0">
                <a:solidFill>
                  <a:srgbClr val="444444"/>
                </a:solidFill>
                <a:latin typeface="Calibri"/>
              </a:rPr>
              <a:t>On one side of the drawstring bag write an inspirational or calming word. Examples: hope, love, grow, breathe, dream, courage, wonder.</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8 OF 12</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Worry Stone (continued)</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Tip: Place a piece of paper or cardboard in the bag before decorating to prevent the marker from bleeding through.</a:t>
            </a:r>
          </a:p>
        </p:txBody>
      </p:sp>
      <p:pic>
        <p:nvPicPr>
          <p:cNvPr id="105" name="ExtraImage1"/>
          <p:cNvPicPr>
            <a:picLocks noChangeAspect="1"/>
          </p:cNvPicPr>
          <p:nvPr/>
        </p:nvPicPr>
        <p:blipFill>
          <a:blip r:embed="rId1"/>
          <a:stretch>
            <a:fillRect/>
          </a:stretch>
        </p:blipFill>
        <p:spPr>
          <a:xfrm>
            <a:off x="4889170" y="1297280"/>
            <a:ext cx="3571900" cy="35719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9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Decorate the Canvas Bag</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Use the permanent markers to decorate the canvas bag.</a:t>
            </a:r>
          </a:p>
          <a:p>
            <a:pPr/>
            <a:r>
              <a:rPr lang="en-US" sz="1400" b="0" spc="0">
                <a:solidFill>
                  <a:srgbClr val="444444"/>
                </a:solidFill>
                <a:latin typeface="Calibri"/>
              </a:rPr>
              <a:t>Tip: Place a piece of paper in the bag before decorating to prevent the markers from bleeding through.</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9 OF 12</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Decorate the Canvas Bag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10 OF 12</a:t>
            </a:r>
          </a:p>
        </p:txBody>
      </p:sp>
      <p:sp>
        <p:nvSpPr>
          <p:cNvPr id="103" name="StepTitle"/>
          <p:cNvSpPr txBox="1"/>
          <p:nvPr/>
        </p:nvSpPr>
        <p:spPr>
          <a:xfrm>
            <a:off x="457200" y="548640"/>
            <a:ext cx="3886200" cy="862000"/>
          </a:xfrm>
          <a:prstGeom prst="rect">
            <a:avLst/>
          </a:prstGeom>
          <a:noFill/>
        </p:spPr>
        <p:txBody>
          <a:bodyPr wrap="square" rtlCol="0" anchor="t">
            <a:normAutofit fontScale="100000" lnSpcReduction="20000"/>
          </a:bodyPr>
          <a:lstStyle/>
          <a:p>
            <a:pPr/>
            <a:r>
              <a:rPr lang="en-US" sz="2400" b="1" spc="0">
                <a:solidFill>
                  <a:srgbClr val="222222"/>
                </a:solidFill>
                <a:latin typeface="Calibri"/>
              </a:rPr>
              <a:t>Pack the Disaster Relief Support [Plus] Kit</a:t>
            </a:r>
          </a:p>
        </p:txBody>
      </p:sp>
      <p:sp>
        <p:nvSpPr>
          <p:cNvPr id="104" name="StepBody"/>
          <p:cNvSpPr txBox="1"/>
          <p:nvPr/>
        </p:nvSpPr>
        <p:spPr>
          <a:xfrm>
            <a:off x="457200" y="1610640"/>
            <a:ext cx="3886200" cy="3258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Pack all of the materials into the decorated bag and put it back into the original box.</a:t>
            </a:r>
          </a:p>
          <a:p>
            <a:pPr/>
            <a:r>
              <a:rPr lang="en-US" sz="1400" b="0" spc="0">
                <a:solidFill>
                  <a:srgbClr val="444444"/>
                </a:solidFill>
                <a:latin typeface="Calibri"/>
              </a:rPr>
              <a:t>• Please only include items that are UNOPENED and UNUSED</a:t>
            </a:r>
          </a:p>
          <a:p>
            <a:pPr/>
            <a:r>
              <a:rPr lang="en-US" sz="1400" b="0" spc="0">
                <a:solidFill>
                  <a:srgbClr val="444444"/>
                </a:solidFill>
                <a:latin typeface="Calibri"/>
              </a:rPr>
              <a:t>• Add any optional items you would like.</a:t>
            </a:r>
          </a:p>
          <a:p>
            <a:pPr/>
            <a:r>
              <a:rPr lang="en-US" sz="1400" b="0" spc="0">
                <a:solidFill>
                  <a:srgbClr val="444444"/>
                </a:solidFill>
                <a:latin typeface="Calibri"/>
              </a:rPr>
              <a:t>Optional Items to Add</a:t>
            </a:r>
          </a:p>
          <a:p>
            <a:pPr/>
            <a:r>
              <a:rPr lang="en-US" sz="1400" b="0" spc="0">
                <a:solidFill>
                  <a:srgbClr val="444444"/>
                </a:solidFill>
                <a:latin typeface="Calibri"/>
              </a:rPr>
              <a:t>• Games</a:t>
            </a:r>
          </a:p>
          <a:p>
            <a:pPr/>
            <a:r>
              <a:rPr lang="en-US" sz="1400" b="0" spc="0">
                <a:solidFill>
                  <a:srgbClr val="444444"/>
                </a:solidFill>
                <a:latin typeface="Calibri"/>
              </a:rPr>
              <a:t>• Self care items</a:t>
            </a:r>
          </a:p>
          <a:p>
            <a:pPr/>
            <a:r>
              <a:rPr lang="en-US" sz="1400" b="0" spc="0">
                <a:solidFill>
                  <a:srgbClr val="444444"/>
                </a:solidFill>
                <a:latin typeface="Calibri"/>
              </a:rPr>
              <a:t>• Hygiene items</a:t>
            </a:r>
          </a:p>
          <a:p>
            <a:pPr/>
            <a:r>
              <a:rPr lang="en-US" sz="1400" b="0" spc="0">
                <a:solidFill>
                  <a:srgbClr val="444444"/>
                </a:solidFill>
                <a:latin typeface="Calibri"/>
              </a:rPr>
              <a:t>• Protein rich snacks</a:t>
            </a:r>
          </a:p>
          <a:p>
            <a:pPr/>
            <a:r>
              <a:rPr lang="en-US" sz="1400" b="0" spc="0">
                <a:solidFill>
                  <a:srgbClr val="444444"/>
                </a:solidFill>
                <a:latin typeface="Calibri"/>
              </a:rPr>
              <a:t>Items not to include:</a:t>
            </a:r>
          </a:p>
          <a:p>
            <a:pPr/>
            <a:r>
              <a:rPr lang="en-US" sz="1400" b="0" spc="0">
                <a:solidFill>
                  <a:srgbClr val="444444"/>
                </a:solidFill>
                <a:latin typeface="Calibri"/>
              </a:rPr>
              <a:t>• Perishable items</a:t>
            </a:r>
          </a:p>
          <a:p>
            <a:pPr/>
            <a:r>
              <a:rPr lang="en-US" sz="1400" b="0" spc="0">
                <a:solidFill>
                  <a:srgbClr val="444444"/>
                </a:solidFill>
                <a:latin typeface="Calibri"/>
              </a:rPr>
              <a:t>• Sharp objects</a:t>
            </a:r>
          </a:p>
          <a:p>
            <a:pPr/>
            <a:r>
              <a:rPr lang="en-US" sz="1400" b="0" spc="0">
                <a:solidFill>
                  <a:srgbClr val="444444"/>
                </a:solidFill>
                <a:latin typeface="Calibri"/>
              </a:rPr>
              <a:t>• Nut food products</a:t>
            </a:r>
          </a:p>
          <a:p>
            <a:pPr/>
            <a:r>
              <a:rPr lang="en-US" sz="1400" b="0" spc="0">
                <a:solidFill>
                  <a:srgbClr val="444444"/>
                </a:solidFill>
                <a:latin typeface="Calibri"/>
              </a:rPr>
              <a:t>• Religious or political items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11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Register My Kit (Optional)</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Register your kit. To register and track your kits, you must visit the online instructions. Registering your kit is optional.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12 OF 12</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Thank You!</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When you build a Kynd Kit, you create layers of impact for yourself and the community. We appreciate your time and your support of our mission.</a:t>
            </a:r>
          </a:p>
          <a:p>
            <a:pPr/>
            <a:r>
              <a:rPr lang="en-US" sz="1400" b="0" spc="0">
                <a:solidFill>
                  <a:srgbClr val="444444"/>
                </a:solidFill>
                <a:latin typeface="Calibri"/>
              </a:rPr>
              <a:t>Cheers,</a:t>
            </a:r>
          </a:p>
          <a:p>
            <a:pPr/>
            <a:r>
              <a:rPr lang="en-US" sz="1400" b="0" spc="0">
                <a:solidFill>
                  <a:srgbClr val="444444"/>
                </a:solidFill>
                <a:latin typeface="Calibri"/>
              </a:rPr>
              <a:t>The Project Helping team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About Project Helping</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Kynd Kits are a program of Project Helping, a mental wellness nonprofit. Our mission is to make it ridiculously easy to volunteer because doing good is good for your mental wellness!</a:t>
            </a:r>
          </a:p>
          <a:p>
            <a:pPr/>
            <a:r>
              <a:rPr lang="en-US" sz="1400" b="0" spc="0">
                <a:solidFill>
                  <a:srgbClr val="444444"/>
                </a:solidFill>
                <a:latin typeface="Calibri"/>
              </a:rPr>
              <a:t>Learn More at ProjectHelping.org</a:t>
            </a:r>
          </a:p>
          <a:p>
            <a:pPr/>
            <a:r>
              <a:rPr lang="en-US" sz="1400" b="0" spc="0">
                <a:solidFill>
                  <a:srgbClr val="444444"/>
                </a:solidFill>
                <a:latin typeface="Calibri"/>
              </a:rPr>
              <a:t>When You Build a Kynd Kit - The Cycle of Impact</a:t>
            </a:r>
          </a:p>
        </p:txBody>
      </p:sp>
      <p:pic>
        <p:nvPicPr>
          <p:cNvPr id="105" name="StepImage"/>
          <p:cNvPicPr>
            <a:picLocks noChangeAspect="1"/>
          </p:cNvPicPr>
          <p:nvPr/>
        </p:nvPicPr>
        <p:blipFill>
          <a:blip r:embed="rId1"/>
          <a:stretch>
            <a:fillRect/>
          </a:stretch>
        </p:blipFill>
        <p:spPr>
          <a:xfrm>
            <a:off x="4663440" y="1473577"/>
            <a:ext cx="4023360" cy="219634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2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Tips for Building Your Kit</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Helpful Tip for Building Your Kynd Kit</a:t>
            </a:r>
          </a:p>
          <a:p>
            <a:pPr/>
            <a:r>
              <a:rPr lang="en-US" sz="1400" b="0" spc="0">
                <a:solidFill>
                  <a:srgbClr val="444444"/>
                </a:solidFill>
                <a:latin typeface="Calibri"/>
              </a:rPr>
              <a:t>• Avoid politics and religion entirely.</a:t>
            </a:r>
          </a:p>
          <a:p>
            <a:pPr/>
            <a:r>
              <a:rPr lang="en-US" sz="1400" b="0" spc="0">
                <a:solidFill>
                  <a:srgbClr val="444444"/>
                </a:solidFill>
                <a:latin typeface="Calibri"/>
              </a:rPr>
              <a:t>• Use appropriate humor.</a:t>
            </a:r>
          </a:p>
          <a:p>
            <a:pPr/>
            <a:r>
              <a:rPr lang="en-US" sz="1400" b="0" spc="0">
                <a:solidFill>
                  <a:srgbClr val="444444"/>
                </a:solidFill>
                <a:latin typeface="Calibri"/>
              </a:rPr>
              <a:t>• Can't think of what to write, draw a picture!</a:t>
            </a:r>
          </a:p>
          <a:p>
            <a:pPr/>
            <a:r>
              <a:rPr lang="en-US" sz="1400" b="0" spc="0">
                <a:solidFill>
                  <a:srgbClr val="444444"/>
                </a:solidFill>
                <a:latin typeface="Calibri"/>
              </a:rPr>
              <a:t>• Use words of affirmation!</a:t>
            </a:r>
          </a:p>
          <a:p>
            <a:pPr/>
            <a:r>
              <a:rPr lang="en-US" sz="1400" b="0" spc="0">
                <a:solidFill>
                  <a:srgbClr val="444444"/>
                </a:solidFill>
                <a:latin typeface="Calibri"/>
              </a:rPr>
              <a:t>• Place a piece of paper in any canvas bag before drawing on the outside. This way, the marker will not bleed through the other side of the bag.</a:t>
            </a:r>
          </a:p>
          <a:p>
            <a:pPr/>
            <a:r>
              <a:rPr lang="en-US" sz="1400" b="0" spc="0">
                <a:solidFill>
                  <a:srgbClr val="444444"/>
                </a:solidFill>
                <a:latin typeface="Calibri"/>
              </a:rPr>
              <a:t>• Please keep your designs gender-neutral, inclusive, and age-appropriate.</a:t>
            </a:r>
          </a:p>
          <a:p>
            <a:pPr/>
            <a:r>
              <a:rPr lang="en-US" sz="1400" b="0" spc="0">
                <a:solidFill>
                  <a:srgbClr val="444444"/>
                </a:solidFill>
                <a:latin typeface="Calibri"/>
              </a:rPr>
              <a:t>Spanish Translation Options</a:t>
            </a:r>
          </a:p>
        </p:txBody>
      </p:sp>
      <p:pic>
        <p:nvPicPr>
          <p:cNvPr id="105" name="StepImage"/>
          <p:cNvPicPr>
            <a:picLocks noChangeAspect="1"/>
          </p:cNvPicPr>
          <p:nvPr/>
        </p:nvPicPr>
        <p:blipFill>
          <a:blip r:embed="rId1"/>
          <a:stretch>
            <a:fillRect/>
          </a:stretch>
        </p:blipFill>
        <p:spPr>
          <a:xfrm>
            <a:off x="5112347" y="548640"/>
            <a:ext cx="3125547" cy="404622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3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Disaster Relief Support [+]</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Before You Build</a:t>
            </a:r>
          </a:p>
          <a:p>
            <a:pPr/>
            <a:r>
              <a:rPr lang="en-US" sz="1400" b="0" spc="0">
                <a:solidFill>
                  <a:srgbClr val="444444"/>
                </a:solidFill>
                <a:latin typeface="Calibri"/>
              </a:rPr>
              <a:t>During a natural disaster, many individuals have to leave their homes and all their belongings behind. In this Kynd Kit, we have provided basic hygiene items and necessities for individuals who are relocating.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12</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Decorate the Bag</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Decorate the kraft bag(s). This is what the final kit is distributed in, so try to make this fun and colorful for the recipient to open.</a:t>
            </a:r>
          </a:p>
          <a:p>
            <a:pPr/>
            <a:r>
              <a:rPr lang="en-US" sz="1400" b="0" spc="0">
                <a:solidFill>
                  <a:srgbClr val="444444"/>
                </a:solidFill>
                <a:latin typeface="Calibri"/>
              </a:rPr>
              <a:t>Please note: we are currently transitioning from plastic ziplock bags to kraft bags. Some kits may still include the plastic bag for you to decorate while we complete this transition.</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12</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Decorate the Bag (continued)</a:t>
            </a:r>
          </a:p>
        </p:txBody>
      </p:sp>
      <p:pic>
        <p:nvPicPr>
          <p:cNvPr id="104" name="ExtraImage1"/>
          <p:cNvPicPr>
            <a:picLocks noChangeAspect="1"/>
          </p:cNvPicPr>
          <p:nvPr/>
        </p:nvPicPr>
        <p:blipFill>
          <a:blip r:embed="rId1"/>
          <a:stretch>
            <a:fillRect/>
          </a:stretch>
        </p:blipFill>
        <p:spPr>
          <a:xfrm>
            <a:off x="1760925" y="1297280"/>
            <a:ext cx="1735950" cy="1735950"/>
          </a:xfrm>
          <a:prstGeom prst="rect">
            <a:avLst/>
          </a:prstGeom>
        </p:spPr>
      </p:pic>
      <p:pic>
        <p:nvPicPr>
          <p:cNvPr id="105" name="ExtraImage2"/>
          <p:cNvPicPr>
            <a:picLocks noChangeAspect="1"/>
          </p:cNvPicPr>
          <p:nvPr/>
        </p:nvPicPr>
        <p:blipFill>
          <a:blip r:embed="rId2"/>
          <a:stretch>
            <a:fillRect/>
          </a:stretch>
        </p:blipFill>
        <p:spPr>
          <a:xfrm>
            <a:off x="5747125" y="1297280"/>
            <a:ext cx="1735950" cy="1735950"/>
          </a:xfrm>
          <a:prstGeom prst="rect">
            <a:avLst/>
          </a:prstGeom>
        </p:spPr>
      </p:pic>
      <p:pic>
        <p:nvPicPr>
          <p:cNvPr id="106" name="ExtraImage3"/>
          <p:cNvPicPr>
            <a:picLocks noChangeAspect="1"/>
          </p:cNvPicPr>
          <p:nvPr/>
        </p:nvPicPr>
        <p:blipFill>
          <a:blip r:embed="rId3"/>
          <a:stretch>
            <a:fillRect/>
          </a:stretch>
        </p:blipFill>
        <p:spPr>
          <a:xfrm>
            <a:off x="1760925" y="3133230"/>
            <a:ext cx="1735950" cy="173595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12</a:t>
            </a:r>
          </a:p>
        </p:txBody>
      </p:sp>
      <p:sp>
        <p:nvSpPr>
          <p:cNvPr id="103" name="StepTitle"/>
          <p:cNvSpPr txBox="1"/>
          <p:nvPr/>
        </p:nvSpPr>
        <p:spPr>
          <a:xfrm>
            <a:off x="457200" y="548640"/>
            <a:ext cx="3886200" cy="671500"/>
          </a:xfrm>
          <a:prstGeom prst="rect">
            <a:avLst/>
          </a:prstGeom>
          <a:noFill/>
        </p:spPr>
        <p:txBody>
          <a:bodyPr wrap="square" rtlCol="0" anchor="t">
            <a:normAutofit fontScale="100000" lnSpcReduction="20000"/>
          </a:bodyPr>
          <a:lstStyle/>
          <a:p>
            <a:pPr/>
            <a:r>
              <a:rPr lang="en-US" sz="1800" b="1" spc="0">
                <a:solidFill>
                  <a:srgbClr val="222222"/>
                </a:solidFill>
                <a:latin typeface="Calibri"/>
              </a:rPr>
              <a:t>Write a Note to the Recipient and Decorate the Envelope</a:t>
            </a:r>
          </a:p>
        </p:txBody>
      </p:sp>
      <p:sp>
        <p:nvSpPr>
          <p:cNvPr id="104" name="StepBody"/>
          <p:cNvSpPr txBox="1"/>
          <p:nvPr/>
        </p:nvSpPr>
        <p:spPr>
          <a:xfrm>
            <a:off x="457200" y="1420140"/>
            <a:ext cx="3886200" cy="34490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Write a card and decorate the envelope using the enclosed materials. Express your encouragement and include a hopeful message.</a:t>
            </a:r>
          </a:p>
          <a:p>
            <a:pPr/>
            <a:r>
              <a:rPr lang="en-US" sz="1400" b="0" spc="0">
                <a:solidFill>
                  <a:srgbClr val="444444"/>
                </a:solidFill>
                <a:latin typeface="Calibri"/>
              </a:rPr>
              <a:t>Please ensure your message is age-appropriate and avoids references to religion or politics.</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12</a:t>
            </a:r>
          </a:p>
        </p:txBody>
      </p:sp>
      <p:sp>
        <p:nvSpPr>
          <p:cNvPr id="103" name="StepTitle"/>
          <p:cNvSpPr txBox="1"/>
          <p:nvPr/>
        </p:nvSpPr>
        <p:spPr>
          <a:xfrm>
            <a:off x="457200" y="548640"/>
            <a:ext cx="8229600" cy="862000"/>
          </a:xfrm>
          <a:prstGeom prst="rect">
            <a:avLst/>
          </a:prstGeom>
          <a:noFill/>
        </p:spPr>
        <p:txBody>
          <a:bodyPr wrap="square" rtlCol="0" anchor="t">
            <a:normAutofit fontScale="100000" lnSpcReduction="20000"/>
          </a:bodyPr>
          <a:lstStyle/>
          <a:p>
            <a:pPr/>
            <a:r>
              <a:rPr lang="en-US" sz="2400" b="1" spc="0">
                <a:solidFill>
                  <a:srgbClr val="222222"/>
                </a:solidFill>
                <a:latin typeface="Calibri"/>
              </a:rPr>
              <a:t>Write a Note to the Recipient and Decorate the Envelope (continued)</a:t>
            </a:r>
          </a:p>
        </p:txBody>
      </p:sp>
      <p:pic>
        <p:nvPicPr>
          <p:cNvPr id="104" name="ExtraImage1"/>
          <p:cNvPicPr>
            <a:picLocks noChangeAspect="1"/>
          </p:cNvPicPr>
          <p:nvPr/>
        </p:nvPicPr>
        <p:blipFill>
          <a:blip r:embed="rId1"/>
          <a:stretch>
            <a:fillRect/>
          </a:stretch>
        </p:blipFill>
        <p:spPr>
          <a:xfrm>
            <a:off x="2942730" y="1610640"/>
            <a:ext cx="3258540" cy="325854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Uplifting Self-Image</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Decorate the comb or hairbrush with an uplifting message that the recipient will see each time they use it.</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theme/theme1.xml><?xml version="1.0" encoding="utf-8"?>
<a:theme xmlns:a="http://schemas.openxmlformats.org/drawingml/2006/main" name="KyndKit">
  <a:themeElements>
    <a:clrScheme name="KyndKit">
      <a:dk1>
        <a:sysClr val="windowText" lastClr="000000"/>
      </a:dk1>
      <a:lt1>
        <a:sysClr val="window" lastClr="FFFFFF"/>
      </a:lt1>
      <a:dk2>
        <a:srgbClr val="222222"/>
      </a:dk2>
      <a:lt2>
        <a:srgbClr val="EEEEEE"/>
      </a:lt2>
      <a:accent1>
        <a:srgbClr val="439BC0"/>
      </a:accent1>
      <a:accent2>
        <a:srgbClr val="924CD9"/>
      </a:accent2>
      <a:accent3>
        <a:srgbClr val="1EC1A1"/>
      </a:accent3>
      <a:accent4>
        <a:srgbClr val="DE3C7A"/>
      </a:accent4>
      <a:accent5>
        <a:srgbClr val="FF995A"/>
      </a:accent5>
      <a:accent6>
        <a:srgbClr val="50DAFF"/>
      </a:accent6>
      <a:hlink>
        <a:srgbClr val="0563C1"/>
      </a:hlink>
      <a:folHlink>
        <a:srgbClr val="954F72"/>
      </a:folHlink>
    </a:clrScheme>
    <a:fontScheme name="KyndKit">
      <a:majorFont>
        <a:latin typeface="Calibri"/>
        <a:ea typeface=""/>
        <a:cs typeface=""/>
      </a:majorFont>
      <a:minorFont>
        <a:latin typeface="Calibri"/>
        <a:ea typeface=""/>
        <a:cs typeface=""/>
      </a:minorFont>
    </a:fontScheme>
    <a:fmtScheme name="KyndKit">
      <a:fillStyleLst>
        <a:solidFill>
          <a:schemeClr val="phClr"/>
        </a:solidFill>
        <a:solidFill>
          <a:schemeClr val="phClr"/>
        </a:solidFill>
        <a:solidFill>
          <a:schemeClr val="phClr"/>
        </a:solidFill>
      </a:fillStyleLst>
      <a:lnStyleLst>
        <a:ln w="9525" cap="flat" cmpd="sng" algn="ctr">
          <a:solidFill>
            <a:schemeClr val="phClr"/>
          </a:solidFill>
          <a:prstDash val="solid"/>
        </a:ln>
        <a:ln w="9525" cap="flat" cmpd="sng" algn="ctr">
          <a:solidFill>
            <a:schemeClr val="phClr"/>
          </a:solidFill>
          <a:prstDash val="solid"/>
        </a:ln>
        <a:ln w="95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Application>Kynd Kit Instructions</Application>
  <Slides>19</Slide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itle>Disaster Relief Support [Plus]</dc:title>
  <dc:creator>Project Helping</dc:creator>
  <cp:lastModifiedBy>Project Helping</cp:lastModifiedBy>
  <dcterms:created xsi:type="dcterms:W3CDTF">2026-05-04T18:07:04Z</dcterms:created>
  <dcterms:modified xsi:type="dcterms:W3CDTF">2026-05-04T18:07:04Z</dcterms:modified>
</cp:coreProperties>
</file>