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 id="267" r:id="rIdSld12"/>
    <p:sldId id="268" r:id="rIdSld13"/>
    <p:sldId id="269" r:id="rIdSld14"/>
    <p:sldId id="270" r:id="rIdSld15"/>
    <p:sldId id="271" r:id="rIdSld16"/>
    <p:sldId id="272" r:id="rIdSld17"/>
    <p:sldId id="273" r:id="rIdSld18"/>
    <p:sldId id="274" r:id="rIdSld19"/>
    <p:sldId id="275" r:id="rIdSld20"/>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 Id="rIdSld12" Type="http://schemas.openxmlformats.org/officeDocument/2006/relationships/slide" Target="slides/slide12.xml"/><Relationship Id="rIdSld13" Type="http://schemas.openxmlformats.org/officeDocument/2006/relationships/slide" Target="slides/slide13.xml"/><Relationship Id="rIdSld14" Type="http://schemas.openxmlformats.org/officeDocument/2006/relationships/slide" Target="slides/slide14.xml"/><Relationship Id="rIdSld15" Type="http://schemas.openxmlformats.org/officeDocument/2006/relationships/slide" Target="slides/slide15.xml"/><Relationship Id="rIdSld16" Type="http://schemas.openxmlformats.org/officeDocument/2006/relationships/slide" Target="slides/slide16.xml"/><Relationship Id="rIdSld17" Type="http://schemas.openxmlformats.org/officeDocument/2006/relationships/slide" Target="slides/slide17.xml"/><Relationship Id="rIdSld18" Type="http://schemas.openxmlformats.org/officeDocument/2006/relationships/slide" Target="slides/slide18.xml"/><Relationship Id="rIdSld19" Type="http://schemas.openxmlformats.org/officeDocument/2006/relationships/slide" Target="slides/slide19.xml"/><Relationship Id="rIdSld20" Type="http://schemas.openxmlformats.org/officeDocument/2006/relationships/slide" Target="slides/slide20.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3.png"/></Relationships>
</file>

<file path=ppt/slides/_rels/slide14.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6.png"/></Relationships>
</file>

<file path=ppt/slides/_rels/slide1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7.png"/></Relationships>
</file>

<file path=ppt/slides/_rels/slide1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924CD9"/>
          </a:solidFill>
          <a:ln>
            <a:noFill/>
          </a:ln>
        </p:spPr>
        <p:txBody>
          <a:bodyPr anchor="ctr" wrap="none" lIns="91440" rIns="91440" tIns="0" bIns="0"/>
          <a:lstStyle/>
          <a:p>
            <a:pPr algn="ctr"/>
            <a:r>
              <a:rPr lang="en-US" sz="1000" b="1">
                <a:solidFill>
                  <a:srgbClr val="FFFFFF"/>
                </a:solidFill>
              </a:rPr>
              <a:t>CLASSIC</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3800" b="1" spc="0">
                <a:solidFill>
                  <a:srgbClr val="222222"/>
                </a:solidFill>
                <a:latin typeface="Calibri"/>
              </a:rPr>
              <a:t>Financial Literacy [Classic]</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12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Piggy Bank</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Customize the piggy bank. Consider adding a short financial literacy message about saving.</a:t>
            </a:r>
          </a:p>
          <a:p>
            <a:pPr/>
            <a:r>
              <a:rPr lang="en-US" sz="1400" b="0" spc="0">
                <a:solidFill>
                  <a:srgbClr val="444444"/>
                </a:solidFill>
                <a:latin typeface="Calibri"/>
              </a:rPr>
              <a:t>Tip: Build the piggy bank to decorate, then break it down to fit it in the final kit!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Piggy Bank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Financial Literacy Flashcards</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Color in the flashcards to make them fun and colorful! Cut them out and use the rubber band to secure them.</a:t>
            </a:r>
          </a:p>
          <a:p>
            <a:pPr/>
            <a:r>
              <a:rPr lang="en-US" sz="1400" b="0" spc="0">
                <a:solidFill>
                  <a:srgbClr val="444444"/>
                </a:solidFill>
                <a:latin typeface="Calibri"/>
              </a:rPr>
              <a:t>• We are currently transitioning this activity. If you have index cards, please create your own flashcards using the terms/definitions and index cards.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Financial Literacy Flashcards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DIY Coin Purse</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permanent markers to decorate the small coin purse. Use financial terms such as save, donate, spend, and invest.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DIY Coin Purse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Surprise Kyndness Notebook</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outside of the journal with a picture or uplifting message. Use random pages in the journal to write short, uplifting messages, draw small, colorful images, or create fun writing prompts for the recipient.</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9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Surprise Kyndness Notebook (continued)</a:t>
            </a:r>
          </a:p>
        </p:txBody>
      </p:sp>
      <p:pic>
        <p:nvPicPr>
          <p:cNvPr id="104" name="ExtraImage1"/>
          <p:cNvPicPr>
            <a:picLocks noChangeAspect="1"/>
          </p:cNvPicPr>
          <p:nvPr/>
        </p:nvPicPr>
        <p:blipFill>
          <a:blip r:embed="rId1"/>
          <a:stretch>
            <a:fillRect/>
          </a:stretch>
        </p:blipFill>
        <p:spPr>
          <a:xfrm>
            <a:off x="2857500" y="1297280"/>
            <a:ext cx="3429000" cy="3429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10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Pack The Financial Literacy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Pack all of the materials into the decorated plastic bag and put it back into the original box.</a:t>
            </a:r>
          </a:p>
          <a:p>
            <a:pPr/>
            <a:r>
              <a:rPr lang="en-US" sz="1400" b="0" spc="0">
                <a:solidFill>
                  <a:srgbClr val="444444"/>
                </a:solidFill>
                <a:latin typeface="Calibri"/>
              </a:rPr>
              <a:t>Please only include items that are UNOPENED and UNUSED.</a:t>
            </a:r>
          </a:p>
          <a:p>
            <a:pPr/>
            <a:r>
              <a:rPr lang="en-US" sz="1400" b="0" spc="0">
                <a:solidFill>
                  <a:srgbClr val="444444"/>
                </a:solidFill>
                <a:latin typeface="Calibri"/>
              </a:rPr>
              <a:t>• Add any optional items you would like.</a:t>
            </a:r>
          </a:p>
          <a:p>
            <a:pPr/>
            <a:r>
              <a:rPr lang="en-US" sz="1400" b="0" spc="0">
                <a:solidFill>
                  <a:srgbClr val="444444"/>
                </a:solidFill>
                <a:latin typeface="Calibri"/>
              </a:rPr>
              <a:t>Optional items to add:</a:t>
            </a:r>
          </a:p>
          <a:p>
            <a:pPr/>
            <a:r>
              <a:rPr lang="en-US" sz="1400" b="0" spc="0">
                <a:solidFill>
                  <a:srgbClr val="444444"/>
                </a:solidFill>
                <a:latin typeface="Calibri"/>
              </a:rPr>
              <a:t>• Financial activity books</a:t>
            </a:r>
          </a:p>
          <a:p>
            <a:pPr/>
            <a:r>
              <a:rPr lang="en-US" sz="1400" b="0" spc="0">
                <a:solidFill>
                  <a:srgbClr val="444444"/>
                </a:solidFill>
                <a:latin typeface="Calibri"/>
              </a:rPr>
              <a:t>• Calculator</a:t>
            </a:r>
          </a:p>
          <a:p>
            <a:pPr/>
            <a:r>
              <a:rPr lang="en-US" sz="1400" b="0" spc="0">
                <a:solidFill>
                  <a:srgbClr val="444444"/>
                </a:solidFill>
                <a:latin typeface="Calibri"/>
              </a:rPr>
              <a:t>• Budget template</a:t>
            </a:r>
          </a:p>
          <a:p>
            <a:pPr/>
            <a:r>
              <a:rPr lang="en-US" sz="1400" b="0" spc="0">
                <a:solidFill>
                  <a:srgbClr val="444444"/>
                </a:solidFill>
                <a:latin typeface="Calibri"/>
              </a:rPr>
              <a:t>• Additional flashcards</a:t>
            </a:r>
          </a:p>
          <a:p>
            <a:pPr/>
            <a:r>
              <a:rPr lang="en-US" sz="1400" b="0" spc="0">
                <a:solidFill>
                  <a:srgbClr val="444444"/>
                </a:solidFill>
                <a:latin typeface="Calibri"/>
              </a:rPr>
              <a:t>• Fidget toys</a:t>
            </a:r>
          </a:p>
          <a:p>
            <a:pPr/>
            <a:r>
              <a:rPr lang="en-US" sz="1400" b="0" spc="0">
                <a:solidFill>
                  <a:srgbClr val="444444"/>
                </a:solidFill>
                <a:latin typeface="Calibri"/>
              </a:rPr>
              <a:t>Items not to include:</a:t>
            </a:r>
          </a:p>
          <a:p>
            <a:pPr/>
            <a:r>
              <a:rPr lang="en-US" sz="1400" b="0" spc="0">
                <a:solidFill>
                  <a:srgbClr val="444444"/>
                </a:solidFill>
                <a:latin typeface="Calibri"/>
              </a:rPr>
              <a:t>• Perishable items</a:t>
            </a:r>
          </a:p>
          <a:p>
            <a:pPr/>
            <a:r>
              <a:rPr lang="en-US" sz="1400" b="0" spc="0">
                <a:solidFill>
                  <a:srgbClr val="444444"/>
                </a:solidFill>
                <a:latin typeface="Calibri"/>
              </a:rPr>
              <a:t>• Sharp objects</a:t>
            </a:r>
          </a:p>
          <a:p>
            <a:pPr/>
            <a:r>
              <a:rPr lang="en-US" sz="1400" b="0" spc="0">
                <a:solidFill>
                  <a:srgbClr val="444444"/>
                </a:solidFill>
                <a:latin typeface="Calibri"/>
              </a:rPr>
              <a:t>• Nut food products</a:t>
            </a:r>
          </a:p>
          <a:p>
            <a:pPr/>
            <a:r>
              <a:rPr lang="en-US" sz="1400" b="0" spc="0">
                <a:solidFill>
                  <a:srgbClr val="444444"/>
                </a:solidFill>
                <a:latin typeface="Calibri"/>
              </a:rPr>
              <a:t>• Religious or political items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12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Financial Literacy [Classic]</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About the Recipient</a:t>
            </a:r>
          </a:p>
          <a:p>
            <a:pPr/>
            <a:r>
              <a:rPr lang="en-US" sz="1400" b="0" spc="0">
                <a:solidFill>
                  <a:srgbClr val="444444"/>
                </a:solidFill>
                <a:latin typeface="Calibri"/>
              </a:rPr>
              <a:t>Young adults in the U.S. today are facing a perfect storm of personal and social pressures that can compromise their financial well-being: record lows in savings, record highs in student and consumer debt increasing living costs, and uncertain employment prospects.</a:t>
            </a:r>
          </a:p>
          <a:p>
            <a:pPr/>
            <a:r>
              <a:rPr lang="en-US" sz="1400" b="0" spc="0">
                <a:solidFill>
                  <a:srgbClr val="444444"/>
                </a:solidFill>
                <a:latin typeface="Calibri"/>
              </a:rPr>
              <a:t>Money Matters helps young people learn financial literacy, so they can make good financial choices as adults. Participants learn how to manage a checking account, create a budget, save and invest, start small businesses, and pay for college.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Financial Literacy [Classic]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Use the contents of this Kynd Kit to build a financial literacy kit for teens at the Boys and Girls Club going through the Money Matters program. Building financial literacy and awareness early can help to create good financial habits for life. Teens who complete this program show improved financial management skills, including saving money and sticking to a budget.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Decorate the Bag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Decorate the kraft bag(s). This is what the final kit is distributed in, so try to make this fun and colorful for the recipient to open.</a:t>
            </a:r>
          </a:p>
          <a:p>
            <a:pPr/>
            <a:r>
              <a:rPr lang="en-US" sz="1400" b="0" spc="0">
                <a:solidFill>
                  <a:srgbClr val="444444"/>
                </a:solidFill>
                <a:latin typeface="Calibri"/>
              </a:rPr>
              <a:t>Please note: we are currently transitioning from plastic ziplock bags to kraft bags. Some kits may still include the plastic bag for you to decorate while we complete this transition.</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12</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Decorate the Bag (continued)</a:t>
            </a:r>
          </a:p>
        </p:txBody>
      </p:sp>
      <p:pic>
        <p:nvPicPr>
          <p:cNvPr id="104" name="ExtraImage1"/>
          <p:cNvPicPr>
            <a:picLocks noChangeAspect="1"/>
          </p:cNvPicPr>
          <p:nvPr/>
        </p:nvPicPr>
        <p:blipFill>
          <a:blip r:embed="rId1"/>
          <a:stretch>
            <a:fillRect/>
          </a:stretch>
        </p:blipFill>
        <p:spPr>
          <a:xfrm>
            <a:off x="1760925" y="1297280"/>
            <a:ext cx="1735950" cy="1735950"/>
          </a:xfrm>
          <a:prstGeom prst="rect">
            <a:avLst/>
          </a:prstGeom>
        </p:spPr>
      </p:pic>
      <p:pic>
        <p:nvPicPr>
          <p:cNvPr id="105" name="ExtraImage2"/>
          <p:cNvPicPr>
            <a:picLocks noChangeAspect="1"/>
          </p:cNvPicPr>
          <p:nvPr/>
        </p:nvPicPr>
        <p:blipFill>
          <a:blip r:embed="rId2"/>
          <a:stretch>
            <a:fillRect/>
          </a:stretch>
        </p:blipFill>
        <p:spPr>
          <a:xfrm>
            <a:off x="5747125" y="1297280"/>
            <a:ext cx="1735950" cy="1735950"/>
          </a:xfrm>
          <a:prstGeom prst="rect">
            <a:avLst/>
          </a:prstGeom>
        </p:spPr>
      </p:pic>
      <p:pic>
        <p:nvPicPr>
          <p:cNvPr id="106" name="ExtraImage3"/>
          <p:cNvPicPr>
            <a:picLocks noChangeAspect="1"/>
          </p:cNvPicPr>
          <p:nvPr/>
        </p:nvPicPr>
        <p:blipFill>
          <a:blip r:embed="rId3"/>
          <a:stretch>
            <a:fillRect/>
          </a:stretch>
        </p:blipFill>
        <p:spPr>
          <a:xfrm>
            <a:off x="1760925" y="3133230"/>
            <a:ext cx="1735950" cy="17359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3886200" cy="671500"/>
          </a:xfrm>
          <a:prstGeom prst="rect">
            <a:avLst/>
          </a:prstGeom>
          <a:noFill/>
        </p:spPr>
        <p:txBody>
          <a:bodyPr wrap="square" rtlCol="0" anchor="t">
            <a:normAutofit fontScale="100000" lnSpcReduction="20000"/>
          </a:bodyPr>
          <a:lstStyle/>
          <a:p>
            <a:pPr/>
            <a:r>
              <a:rPr lang="en-US" sz="1800" b="1" spc="0">
                <a:solidFill>
                  <a:srgbClr val="222222"/>
                </a:solidFill>
                <a:latin typeface="Calibri"/>
              </a:rPr>
              <a:t>Write a Note to the Recipient and Decorate the Envelope</a:t>
            </a:r>
          </a:p>
        </p:txBody>
      </p:sp>
      <p:sp>
        <p:nvSpPr>
          <p:cNvPr id="104" name="StepBody"/>
          <p:cNvSpPr txBox="1"/>
          <p:nvPr/>
        </p:nvSpPr>
        <p:spPr>
          <a:xfrm>
            <a:off x="457200" y="1420140"/>
            <a:ext cx="3886200" cy="34490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Write a card and decorate the envelope using the enclosed materials. Express your encouragement and include a hopeful message.</a:t>
            </a:r>
          </a:p>
          <a:p>
            <a:pPr/>
            <a:r>
              <a:rPr lang="en-US" sz="1400" b="0" spc="0">
                <a:solidFill>
                  <a:srgbClr val="444444"/>
                </a:solidFill>
                <a:latin typeface="Calibri"/>
              </a:rPr>
              <a:t>Please ensure your message is age-appropriate and avoids references to religion or politics.</a:t>
            </a:r>
          </a:p>
        </p:txBody>
      </p:sp>
      <p:pic>
        <p:nvPicPr>
          <p:cNvPr id="105" name="StepImage"/>
          <p:cNvPicPr>
            <a:picLocks noChangeAspect="1"/>
          </p:cNvPicPr>
          <p:nvPr/>
        </p:nvPicPr>
        <p:blipFill>
          <a:blip r:embed="rId1"/>
          <a:stretch>
            <a:fillRect/>
          </a:stretch>
        </p:blipFill>
        <p:spPr>
          <a:xfrm>
            <a:off x="4663440" y="560070"/>
            <a:ext cx="4023360" cy="402336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924CD9"/>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12</a:t>
            </a:r>
          </a:p>
        </p:txBody>
      </p:sp>
      <p:sp>
        <p:nvSpPr>
          <p:cNvPr id="103" name="StepTitle"/>
          <p:cNvSpPr txBox="1"/>
          <p:nvPr/>
        </p:nvSpPr>
        <p:spPr>
          <a:xfrm>
            <a:off x="457200" y="548640"/>
            <a:ext cx="8229600" cy="862000"/>
          </a:xfrm>
          <a:prstGeom prst="rect">
            <a:avLst/>
          </a:prstGeom>
          <a:noFill/>
        </p:spPr>
        <p:txBody>
          <a:bodyPr wrap="square" rtlCol="0" anchor="t">
            <a:normAutofit fontScale="100000" lnSpcReduction="20000"/>
          </a:bodyPr>
          <a:lstStyle/>
          <a:p>
            <a:pPr/>
            <a:r>
              <a:rPr lang="en-US" sz="2400" b="1" spc="0">
                <a:solidFill>
                  <a:srgbClr val="222222"/>
                </a:solidFill>
                <a:latin typeface="Calibri"/>
              </a:rPr>
              <a:t>Write a Note to the Recipient and Decorate the Envelope (continued)</a:t>
            </a:r>
          </a:p>
        </p:txBody>
      </p:sp>
      <p:pic>
        <p:nvPicPr>
          <p:cNvPr id="104" name="ExtraImage1"/>
          <p:cNvPicPr>
            <a:picLocks noChangeAspect="1"/>
          </p:cNvPicPr>
          <p:nvPr/>
        </p:nvPicPr>
        <p:blipFill>
          <a:blip r:embed="rId1"/>
          <a:stretch>
            <a:fillRect/>
          </a:stretch>
        </p:blipFill>
        <p:spPr>
          <a:xfrm>
            <a:off x="2942730" y="1610640"/>
            <a:ext cx="3258540" cy="3258540"/>
          </a:xfrm>
          <a:prstGeom prst="rect">
            <a:avLst/>
          </a:prstGeom>
        </p:spPr>
      </p:pic>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20</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Financial Literacy [Classic]</dc:title>
  <dc:creator>Project Helping</dc:creator>
  <cp:lastModifiedBy>Project Helping</cp:lastModifiedBy>
  <dcterms:created xsi:type="dcterms:W3CDTF">2026-05-04T17:45:46Z</dcterms:created>
  <dcterms:modified xsi:type="dcterms:W3CDTF">2026-05-04T17:45:46Z</dcterms:modified>
</cp:coreProperties>
</file>