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jpe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 Id="rId2" Type="http://schemas.openxmlformats.org/officeDocument/2006/relationships/image" Target="../media/image16.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7.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8.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600" b="1" spc="0">
                <a:solidFill>
                  <a:srgbClr val="222222"/>
                </a:solidFill>
                <a:latin typeface="Calibri"/>
              </a:rPr>
              <a:t>Sight Words for First Graders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Make Sight Word Flashcards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one sight word per index card provided. Use large, legible letters. Decorate the cards with colors, pictures, or stickers that represent the word on the card! Tips: Make sure the words are legible, do not use cursive, do not use any words not provided on the list, and underline portions of words on the flashcards if they are underlined on the sight words list.</a:t>
            </a:r>
          </a:p>
          <a:p>
            <a:pPr/>
            <a:r>
              <a:rPr lang="en-US" sz="1400" b="0" spc="0">
                <a:solidFill>
                  <a:srgbClr val="444444"/>
                </a:solidFill>
                <a:latin typeface="Calibri"/>
              </a:rPr>
              <a:t>The list of sight words is included in your kit. If you would like a digital list, you can find it in the dropdown below. </a:t>
            </a:r>
          </a:p>
          <a:p>
            <a:pPr/>
            <a:r>
              <a:rPr lang="en-US" sz="1400" b="0" spc="0">
                <a:solidFill>
                  <a:srgbClr val="444444"/>
                </a:solidFill>
                <a:latin typeface="Calibri"/>
              </a:rPr>
              <a:t>Digital Copy of Sightwords List</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Make Sight Word Flashcards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Sight Word Game - Feed the Monster</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You will be making a monster out of the bag for the child to play the “feed the monster” game while practicing their sight words. Each time the child gets a sight word correct, they can feed the monster the corresponding flashcard.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Sight Word Game - Feed the Monster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Open the brown paper bag. Use a pair of scissors to cut a fun-shaped mouth in one side of the bag (make sure it’s large enough for an index card to fit through so the monster can “eat”). Use the included markers to decorate the bag like an animal or monster. On the back of the bag, write instructions so the child knows how to play the “feed the monster” game. Ex. “Every time you get a sight word correct, you can feed the monster by putting the card in the bag through the monster’s mouth.”</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Sight Words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plastic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Fidget toys</a:t>
            </a:r>
          </a:p>
          <a:p>
            <a:pPr/>
            <a:r>
              <a:rPr lang="en-US" sz="1400" b="0" spc="0">
                <a:solidFill>
                  <a:srgbClr val="444444"/>
                </a:solidFill>
                <a:latin typeface="Calibri"/>
              </a:rPr>
              <a:t>• Stickers</a:t>
            </a:r>
          </a:p>
          <a:p>
            <a:pPr/>
            <a:r>
              <a:rPr lang="en-US" sz="1400" b="0" spc="0">
                <a:solidFill>
                  <a:srgbClr val="444444"/>
                </a:solidFill>
                <a:latin typeface="Calibri"/>
              </a:rPr>
              <a:t>• Journals</a:t>
            </a:r>
          </a:p>
          <a:p>
            <a:pPr/>
            <a:r>
              <a:rPr lang="en-US" sz="1400" b="0" spc="0">
                <a:solidFill>
                  <a:srgbClr val="444444"/>
                </a:solidFill>
                <a:latin typeface="Calibri"/>
              </a:rPr>
              <a:t>• Coloring/writing utensils</a:t>
            </a:r>
          </a:p>
          <a:p>
            <a:pPr/>
            <a:r>
              <a:rPr lang="en-US" sz="1400" b="0" spc="0">
                <a:solidFill>
                  <a:srgbClr val="444444"/>
                </a:solidFill>
                <a:latin typeface="Calibri"/>
              </a:rPr>
              <a:t>• Other craft and art supplies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925500"/>
          </a:xfrm>
          <a:prstGeom prst="rect">
            <a:avLst/>
          </a:prstGeom>
          <a:noFill/>
        </p:spPr>
        <p:txBody>
          <a:bodyPr wrap="square" rtlCol="0" anchor="t">
            <a:normAutofit fontScale="100000" lnSpcReduction="20000"/>
          </a:bodyPr>
          <a:lstStyle/>
          <a:p>
            <a:pPr/>
            <a:r>
              <a:rPr lang="en-US" sz="2600" b="1" spc="0">
                <a:solidFill>
                  <a:srgbClr val="222222"/>
                </a:solidFill>
                <a:latin typeface="Calibri"/>
              </a:rPr>
              <a:t>Sight Words for First Graders [Classic]</a:t>
            </a:r>
          </a:p>
        </p:txBody>
      </p:sp>
      <p:sp>
        <p:nvSpPr>
          <p:cNvPr id="104" name="StepBody"/>
          <p:cNvSpPr txBox="1"/>
          <p:nvPr/>
        </p:nvSpPr>
        <p:spPr>
          <a:xfrm>
            <a:off x="457200" y="1674140"/>
            <a:ext cx="3886200" cy="3195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Since the pandemic, the percentage of 1st graders on track in reading by midyear fell from:</a:t>
            </a:r>
          </a:p>
          <a:p>
            <a:pPr/>
            <a:r>
              <a:rPr lang="en-US" sz="1400" b="0" spc="0">
                <a:solidFill>
                  <a:srgbClr val="444444"/>
                </a:solidFill>
                <a:latin typeface="Calibri"/>
              </a:rPr>
              <a:t>• 51 percent to 37 percent of Black students</a:t>
            </a:r>
          </a:p>
          <a:p>
            <a:pPr/>
            <a:r>
              <a:rPr lang="en-US" sz="1400" b="0" spc="0">
                <a:solidFill>
                  <a:srgbClr val="444444"/>
                </a:solidFill>
                <a:latin typeface="Calibri"/>
              </a:rPr>
              <a:t>• 54 percent to 42 percent of Hispanic students</a:t>
            </a:r>
          </a:p>
          <a:p>
            <a:pPr/>
            <a:r>
              <a:rPr lang="en-US" sz="1400" b="0" spc="0">
                <a:solidFill>
                  <a:srgbClr val="444444"/>
                </a:solidFill>
                <a:latin typeface="Calibri"/>
              </a:rPr>
              <a:t>• and from 65 percent to 58 percent of white students.</a:t>
            </a:r>
          </a:p>
          <a:p>
            <a:pPr/>
            <a:r>
              <a:rPr lang="en-US" sz="1400" b="0" spc="0">
                <a:solidFill>
                  <a:srgbClr val="444444"/>
                </a:solidFill>
                <a:latin typeface="Calibri"/>
              </a:rPr>
              <a:t>More than 1 in 3 of children who started school in the pandemic need "intensive" reading help. This kit will be delivered to under-resourced elementary schools literacy organizations around the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Sight Words for First Graders [Classic]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Create bright, fun, sight word flashcards for first-grade students who are behind on their reading level. A first-grader has a small reading gap, and reaching them early is proven to be the most effective way to improve their reading. First-grade classes can use these Kynd Kits to help their literacy performance.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20</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Sight Words for First Graders [Classic]</dc:title>
  <dc:creator>Project Helping</dc:creator>
  <cp:lastModifiedBy>Project Helping</cp:lastModifiedBy>
  <dcterms:created xsi:type="dcterms:W3CDTF">2026-05-04T18:19:41Z</dcterms:created>
  <dcterms:modified xsi:type="dcterms:W3CDTF">2026-05-04T18:19:41Z</dcterms:modified>
</cp:coreProperties>
</file>