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Master"/>
  </p:sldMasterIdLst>
  <p:sldIdLst>
    <p:sldId id="256" r:id="rIdSld1"/>
    <p:sldId id="257" r:id="rIdSld2"/>
    <p:sldId id="258" r:id="rIdSld3"/>
    <p:sldId id="259" r:id="rIdSld4"/>
    <p:sldId id="260" r:id="rIdSld5"/>
    <p:sldId id="261" r:id="rIdSld6"/>
    <p:sldId id="262" r:id="rIdSld7"/>
    <p:sldId id="263" r:id="rIdSld8"/>
    <p:sldId id="264" r:id="rIdSld9"/>
    <p:sldId id="265" r:id="rIdSld10"/>
    <p:sldId id="266" r:id="rIdSld11"/>
  </p:sldIdLst>
  <p:sldSz cx="9144000" cy="5143500" type="screen16x9"/>
  <p:notesSz cx="6858000" cy="9144000"/>
  <p:defaultTextStyle>
    <a:defPPr>
      <a:defRPr lang="en-US"/>
    </a:defPPr>
    <a:lvl1pPr>
      <a:defRPr lang="en-US"/>
    </a:lvl1pPr>
    <a:lvl2pPr>
      <a:defRPr lang="en-US"/>
    </a:lvl2pPr>
    <a:lvl3pPr>
      <a:defRPr lang="en-US"/>
    </a:lvl3pPr>
    <a:lvl4pPr>
      <a:defRPr lang="en-US"/>
    </a:lvl4pPr>
    <a:lvl5pPr>
      <a:defRPr lang="en-US"/>
    </a:lvl5pPr>
    <a:lvl6pPr>
      <a:defRPr lang="en-US"/>
    </a:lvl6pPr>
    <a:lvl7pPr>
      <a:defRPr lang="en-US"/>
    </a:lvl7pPr>
    <a:lvl8pPr>
      <a:defRPr lang="en-US"/>
    </a:lvl8pPr>
    <a:lvl9pPr>
      <a:defRPr lang="en-US"/>
    </a:lvl9pPr>
  </p:defaultTextStyle>
</p:presentation>
</file>

<file path=ppt/_rels/presentation.xml.rels><?xml version="1.0" encoding="UTF-8" standalone="yes"?>
<Relationships xmlns="http://schemas.openxmlformats.org/package/2006/relationships"><Relationship Id="rIdMaster" Type="http://schemas.openxmlformats.org/officeDocument/2006/relationships/slideMaster" Target="slideMasters/slideMaster1.xml"/><Relationship Id="rIdTheme" Type="http://schemas.openxmlformats.org/officeDocument/2006/relationships/theme" Target="theme/theme1.xml"/><Relationship Id="rIdSld1" Type="http://schemas.openxmlformats.org/officeDocument/2006/relationships/slide" Target="slides/slide1.xml"/><Relationship Id="rIdSld2" Type="http://schemas.openxmlformats.org/officeDocument/2006/relationships/slide" Target="slides/slide2.xml"/><Relationship Id="rIdSld3" Type="http://schemas.openxmlformats.org/officeDocument/2006/relationships/slide" Target="slides/slide3.xml"/><Relationship Id="rIdSld4" Type="http://schemas.openxmlformats.org/officeDocument/2006/relationships/slide" Target="slides/slide4.xml"/><Relationship Id="rIdSld5" Type="http://schemas.openxmlformats.org/officeDocument/2006/relationships/slide" Target="slides/slide5.xml"/><Relationship Id="rIdSld6" Type="http://schemas.openxmlformats.org/officeDocument/2006/relationships/slide" Target="slides/slide6.xml"/><Relationship Id="rIdSld7" Type="http://schemas.openxmlformats.org/officeDocument/2006/relationships/slide" Target="slides/slide7.xml"/><Relationship Id="rIdSld8" Type="http://schemas.openxmlformats.org/officeDocument/2006/relationships/slide" Target="slides/slide8.xml"/><Relationship Id="rIdSld9" Type="http://schemas.openxmlformats.org/officeDocument/2006/relationships/slide" Target="slides/slide9.xml"/><Relationship Id="rIdSld10" Type="http://schemas.openxmlformats.org/officeDocument/2006/relationships/slide" Target="slides/slide10.xml"/><Relationship Id="rIdSld11" Type="http://schemas.openxmlformats.org/officeDocument/2006/relationships/slide" Target="slides/slide11.xml"/></Relationships>
</file>

<file path=ppt/slideLayouts/_rels/slideLayout1.xml.rels><?xml version="1.0" encoding="UTF-8" standalone="yes"?>
<Relationships xmlns="http://schemas.openxmlformats.org/package/2006/relationships">
<Relationship Id="rIdMaster"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Layout1" Type="http://schemas.openxmlformats.org/officeDocument/2006/relationships/slideLayout" Target="../slideLayouts/slideLayout1.xml"/>
<Relationship Id="rIdTheme"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Layout1"/>
  </p:sldLayoutIdLst>
</p:sldMaster>
</file>

<file path=ppt/slides/_rels/slide1.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Layout" Type="http://schemas.openxmlformats.org/officeDocument/2006/relationships/slideLayout" Target="../slideLayouts/slideLayout1.xml"/><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Layout"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TypePill"/>
          <p:cNvSpPr/>
          <p:nvPr/>
        </p:nvSpPr>
        <p:spPr>
          <a:xfrm>
            <a:off x="457200" y="274320"/>
            <a:ext cx="1371600" cy="365760"/>
          </a:xfrm>
          <a:prstGeom prst="roundRect">
            <a:avLst>
              <a:gd name="adj" fmla="val 50000"/>
            </a:avLst>
          </a:prstGeom>
          <a:solidFill>
            <a:srgbClr val="50DAFF"/>
          </a:solidFill>
          <a:ln>
            <a:noFill/>
          </a:ln>
        </p:spPr>
        <p:txBody>
          <a:bodyPr anchor="ctr" wrap="none" lIns="91440" rIns="91440" tIns="0" bIns="0"/>
          <a:lstStyle/>
          <a:p>
            <a:pPr algn="ctr"/>
            <a:r>
              <a:rPr lang="en-US" sz="1000" b="1">
                <a:solidFill>
                  <a:srgbClr val="FFFFFF"/>
                </a:solidFill>
              </a:rPr>
              <a:t>SKILLS</a:t>
            </a:r>
          </a:p>
        </p:txBody>
      </p:sp>
      <p:pic>
        <p:nvPicPr>
          <p:cNvPr id="103" name="HeroImage"/>
          <p:cNvPicPr>
            <a:picLocks noChangeAspect="1"/>
          </p:cNvPicPr>
          <p:nvPr/>
        </p:nvPicPr>
        <p:blipFill>
          <a:blip r:embed="rId1"/>
          <a:stretch>
            <a:fillRect/>
          </a:stretch>
        </p:blipFill>
        <p:spPr>
          <a:xfrm>
            <a:off x="4572000" y="1428527"/>
            <a:ext cx="4114800" cy="2286446"/>
          </a:xfrm>
          <a:prstGeom prst="rect">
            <a:avLst/>
          </a:prstGeom>
        </p:spPr>
      </p:pic>
      <p:sp>
        <p:nvSpPr>
          <p:cNvPr id="104" name="KitTitle"/>
          <p:cNvSpPr txBox="1"/>
          <p:nvPr/>
        </p:nvSpPr>
        <p:spPr>
          <a:xfrm>
            <a:off x="457200" y="1828800"/>
            <a:ext cx="3886200" cy="1828800"/>
          </a:xfrm>
          <a:prstGeom prst="rect">
            <a:avLst/>
          </a:prstGeom>
          <a:noFill/>
        </p:spPr>
        <p:txBody>
          <a:bodyPr wrap="square" rtlCol="0" anchor="t">
            <a:normAutofit fontScale="100000" lnSpcReduction="20000"/>
          </a:bodyPr>
          <a:lstStyle/>
          <a:p>
            <a:pPr/>
            <a:r>
              <a:rPr lang="en-US" sz="4400" b="1" spc="0">
                <a:solidFill>
                  <a:srgbClr val="222222"/>
                </a:solidFill>
                <a:latin typeface="Calibri"/>
              </a:rPr>
              <a:t>Wax Melting [Skills]</a:t>
            </a:r>
          </a:p>
        </p:txBody>
      </p:sp>
      <p:sp>
        <p:nvSpPr>
          <p:cNvPr id="105" name="KitSubtitle"/>
          <p:cNvSpPr txBox="1"/>
          <p:nvPr/>
        </p:nvSpPr>
        <p:spPr>
          <a:xfrm>
            <a:off x="457200" y="3757600"/>
            <a:ext cx="3886200" cy="457200"/>
          </a:xfrm>
          <a:prstGeom prst="rect">
            <a:avLst/>
          </a:prstGeom>
          <a:noFill/>
        </p:spPr>
        <p:txBody>
          <a:bodyPr wrap="square" rtlCol="0" anchor="t">
            <a:normAutofit fontScale="100000" lnSpcReduction="20000"/>
          </a:bodyPr>
          <a:lstStyle/>
          <a:p>
            <a:pPr/>
            <a:r>
              <a:rPr lang="en-US" sz="1400" b="0" spc="50">
                <a:solidFill>
                  <a:srgbClr val="888888"/>
                </a:solidFill>
                <a:latin typeface="Calibri"/>
              </a:rPr>
              <a:t>8 STEPS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7 OF 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Register My Kit (Optional)</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Register your kit. To register and track your kits, you must visit the online instructions. Registering your kit is optional.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8 OF 8</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Thank You!</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When you build a Kynd Kit, you create layers of impact for yourself and the community. We appreciate your time and your support of our mission.</a:t>
            </a:r>
          </a:p>
          <a:p>
            <a:pPr/>
            <a:r>
              <a:rPr lang="en-US" sz="1400" b="0" spc="0">
                <a:solidFill>
                  <a:srgbClr val="444444"/>
                </a:solidFill>
                <a:latin typeface="Calibri"/>
              </a:rPr>
              <a:t>Cheers,</a:t>
            </a:r>
          </a:p>
          <a:p>
            <a:pPr/>
            <a:r>
              <a:rPr lang="en-US" sz="1400" b="0" spc="0">
                <a:solidFill>
                  <a:srgbClr val="444444"/>
                </a:solidFill>
                <a:latin typeface="Calibri"/>
              </a:rPr>
              <a:t>The Project Helping team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1 OF 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About Project Helping</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Kynd Kits are a program of Project Helping, a mental wellness nonprofit. Our mission is to make it ridiculously easy to volunteer because doing good is good for your mental wellness!</a:t>
            </a:r>
          </a:p>
          <a:p>
            <a:pPr/>
            <a:r>
              <a:rPr lang="en-US" sz="1400" b="0" spc="0">
                <a:solidFill>
                  <a:srgbClr val="444444"/>
                </a:solidFill>
                <a:latin typeface="Calibri"/>
              </a:rPr>
              <a:t>Learn More at ProjectHelping.org</a:t>
            </a:r>
          </a:p>
          <a:p>
            <a:pPr/>
            <a:r>
              <a:rPr lang="en-US" sz="1400" b="0" spc="0">
                <a:solidFill>
                  <a:srgbClr val="444444"/>
                </a:solidFill>
                <a:latin typeface="Calibri"/>
              </a:rPr>
              <a:t>When You Build a Kynd Kit - The Cycle of Impact</a:t>
            </a:r>
          </a:p>
        </p:txBody>
      </p:sp>
      <p:pic>
        <p:nvPicPr>
          <p:cNvPr id="105" name="StepImage"/>
          <p:cNvPicPr>
            <a:picLocks noChangeAspect="1"/>
          </p:cNvPicPr>
          <p:nvPr/>
        </p:nvPicPr>
        <p:blipFill>
          <a:blip r:embed="rId1"/>
          <a:stretch>
            <a:fillRect/>
          </a:stretch>
        </p:blipFill>
        <p:spPr>
          <a:xfrm>
            <a:off x="4663440" y="1473577"/>
            <a:ext cx="4023360" cy="2196346"/>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2 OF 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Tips for Building Your Kit</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Helpful Tip for Building Your Kynd Kit</a:t>
            </a:r>
          </a:p>
          <a:p>
            <a:pPr/>
            <a:r>
              <a:rPr lang="en-US" sz="1400" b="0" spc="0">
                <a:solidFill>
                  <a:srgbClr val="444444"/>
                </a:solidFill>
                <a:latin typeface="Calibri"/>
              </a:rPr>
              <a:t>• Avoid politics and religion entirely.</a:t>
            </a:r>
          </a:p>
          <a:p>
            <a:pPr/>
            <a:r>
              <a:rPr lang="en-US" sz="1400" b="0" spc="0">
                <a:solidFill>
                  <a:srgbClr val="444444"/>
                </a:solidFill>
                <a:latin typeface="Calibri"/>
              </a:rPr>
              <a:t>• Use appropriate humor.</a:t>
            </a:r>
          </a:p>
          <a:p>
            <a:pPr/>
            <a:r>
              <a:rPr lang="en-US" sz="1400" b="0" spc="0">
                <a:solidFill>
                  <a:srgbClr val="444444"/>
                </a:solidFill>
                <a:latin typeface="Calibri"/>
              </a:rPr>
              <a:t>• Can't think of what to write, draw a picture!</a:t>
            </a:r>
          </a:p>
          <a:p>
            <a:pPr/>
            <a:r>
              <a:rPr lang="en-US" sz="1400" b="0" spc="0">
                <a:solidFill>
                  <a:srgbClr val="444444"/>
                </a:solidFill>
                <a:latin typeface="Calibri"/>
              </a:rPr>
              <a:t>• Use words of affirmation!</a:t>
            </a:r>
          </a:p>
          <a:p>
            <a:pPr/>
            <a:r>
              <a:rPr lang="en-US" sz="1400" b="0" spc="0">
                <a:solidFill>
                  <a:srgbClr val="444444"/>
                </a:solidFill>
                <a:latin typeface="Calibri"/>
              </a:rPr>
              <a:t>• Place a piece of paper in any canvas bag before drawing on the outside. This way, the marker will not bleed through the other side of the bag.</a:t>
            </a:r>
          </a:p>
          <a:p>
            <a:pPr/>
            <a:r>
              <a:rPr lang="en-US" sz="1400" b="0" spc="0">
                <a:solidFill>
                  <a:srgbClr val="444444"/>
                </a:solidFill>
                <a:latin typeface="Calibri"/>
              </a:rPr>
              <a:t>• Please keep your designs gender-neutral, inclusive, and age-appropriate.</a:t>
            </a:r>
          </a:p>
          <a:p>
            <a:pPr/>
            <a:r>
              <a:rPr lang="en-US" sz="1400" b="0" spc="0">
                <a:solidFill>
                  <a:srgbClr val="444444"/>
                </a:solidFill>
                <a:latin typeface="Calibri"/>
              </a:rPr>
              <a:t>Spanish Translation Options</a:t>
            </a:r>
          </a:p>
        </p:txBody>
      </p:sp>
      <p:pic>
        <p:nvPicPr>
          <p:cNvPr id="105" name="StepImage"/>
          <p:cNvPicPr>
            <a:picLocks noChangeAspect="1"/>
          </p:cNvPicPr>
          <p:nvPr/>
        </p:nvPicPr>
        <p:blipFill>
          <a:blip r:embed="rId1"/>
          <a:stretch>
            <a:fillRect/>
          </a:stretch>
        </p:blipFill>
        <p:spPr>
          <a:xfrm>
            <a:off x="5112347" y="548640"/>
            <a:ext cx="3125547" cy="40462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3 OF 8</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Skill: Wax Melting</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Before You Build</a:t>
            </a:r>
          </a:p>
          <a:p>
            <a:pPr/>
            <a:r>
              <a:rPr lang="en-US" sz="1400" b="0" spc="0">
                <a:solidFill>
                  <a:srgbClr val="444444"/>
                </a:solidFill>
                <a:latin typeface="Calibri"/>
              </a:rPr>
              <a:t>The Skills Kits were created for you, as the volunteer, to learn a new skill and use it to give back to your community. Learn how to make lip balm and candles to give to someone struggling with their mental health to use as a self care tool. You can then use this new skill of wax melting to keep giving back to your own community by creating other self care items!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8</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Making Lip Balm</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Make Four Lip Balms</a:t>
            </a:r>
          </a:p>
          <a:p>
            <a:pPr/>
            <a:r>
              <a:rPr lang="en-US" sz="1400" b="0" spc="0">
                <a:solidFill>
                  <a:srgbClr val="444444"/>
                </a:solidFill>
                <a:latin typeface="Calibri"/>
              </a:rPr>
              <a:t>Items you will need:</a:t>
            </a:r>
          </a:p>
          <a:p>
            <a:pPr/>
            <a:r>
              <a:rPr lang="en-US" sz="1400" b="0" spc="0">
                <a:solidFill>
                  <a:srgbClr val="444444"/>
                </a:solidFill>
                <a:latin typeface="Calibri"/>
              </a:rPr>
              <a:t>• Small, silver tin canisters x4</a:t>
            </a:r>
          </a:p>
          <a:p>
            <a:pPr/>
            <a:r>
              <a:rPr lang="en-US" sz="1400" b="0" spc="0">
                <a:solidFill>
                  <a:srgbClr val="444444"/>
                </a:solidFill>
                <a:latin typeface="Calibri"/>
              </a:rPr>
              <a:t>• Beeswax</a:t>
            </a:r>
          </a:p>
          <a:p>
            <a:pPr/>
            <a:r>
              <a:rPr lang="en-US" sz="1400" b="0" spc="0">
                <a:solidFill>
                  <a:srgbClr val="444444"/>
                </a:solidFill>
                <a:latin typeface="Calibri"/>
              </a:rPr>
              <a:t>• Essential oil</a:t>
            </a:r>
          </a:p>
          <a:p>
            <a:pPr/>
            <a:r>
              <a:rPr lang="en-US" sz="1400" b="0" spc="0">
                <a:solidFill>
                  <a:srgbClr val="444444"/>
                </a:solidFill>
                <a:latin typeface="Calibri"/>
              </a:rPr>
              <a:t>• Stir stick</a:t>
            </a:r>
          </a:p>
          <a:p>
            <a:pPr/>
            <a:r>
              <a:rPr lang="en-US" sz="1400" b="0" spc="0">
                <a:solidFill>
                  <a:srgbClr val="444444"/>
                </a:solidFill>
                <a:latin typeface="Calibri"/>
              </a:rPr>
              <a:t>• Shea butter</a:t>
            </a:r>
          </a:p>
          <a:p>
            <a:pPr/>
            <a:r>
              <a:rPr lang="en-US" sz="1400" b="0" spc="0">
                <a:solidFill>
                  <a:srgbClr val="444444"/>
                </a:solidFill>
                <a:latin typeface="Calibri"/>
              </a:rPr>
              <a:t>• Coconut oil</a:t>
            </a:r>
          </a:p>
          <a:p>
            <a:pPr/>
            <a:r>
              <a:rPr lang="en-US" sz="1400" b="0" spc="0">
                <a:solidFill>
                  <a:srgbClr val="444444"/>
                </a:solidFill>
                <a:latin typeface="Calibri"/>
              </a:rPr>
              <a:t>Before You Begin</a:t>
            </a:r>
          </a:p>
          <a:p>
            <a:pPr/>
            <a:r>
              <a:rPr lang="en-US" sz="1400" b="0" spc="0">
                <a:solidFill>
                  <a:srgbClr val="444444"/>
                </a:solidFill>
                <a:latin typeface="Calibri"/>
              </a:rPr>
              <a:t>Measure your Ingredients: One tablespoon of beeswax, one tablespoon of coconut oil, and one tablespoon shea butter</a:t>
            </a:r>
          </a:p>
          <a:p>
            <a:pPr/>
            <a:r>
              <a:rPr lang="en-US" sz="1400" b="0" spc="0">
                <a:solidFill>
                  <a:srgbClr val="444444"/>
                </a:solidFill>
                <a:latin typeface="Calibri"/>
              </a:rPr>
              <a:t>Prepare your double boiler: To make a double boiler, fill a cooking pot full of water and place a heat-safe bowl into the water. Combine your beeswax, coconut oil, and shea butter into the heat-safe bowl.</a:t>
            </a:r>
          </a:p>
          <a:p>
            <a:pPr/>
            <a:r>
              <a:rPr lang="en-US" sz="1400" b="0" spc="0">
                <a:solidFill>
                  <a:srgbClr val="444444"/>
                </a:solidFill>
                <a:latin typeface="Calibri"/>
              </a:rPr>
              <a:t>Let’s get started!</a:t>
            </a:r>
          </a:p>
          <a:p>
            <a:pPr/>
            <a:r>
              <a:rPr lang="en-US" sz="1400" b="0" spc="0">
                <a:solidFill>
                  <a:srgbClr val="444444"/>
                </a:solidFill>
                <a:latin typeface="Calibri"/>
              </a:rPr>
              <a:t>• Prep the Canisters: Set all of your canisters out with the lids off.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4 OF 8</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Making Lip Balm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 Melt the Wax: Heat the ingredients over medium-high heat until all of the ingredients are completely melted, stirring occasionally</a:t>
            </a:r>
          </a:p>
          <a:p>
            <a:pPr/>
            <a:r>
              <a:rPr lang="en-US" sz="1400" b="0" spc="0">
                <a:solidFill>
                  <a:srgbClr val="444444"/>
                </a:solidFill>
                <a:latin typeface="Calibri"/>
              </a:rPr>
              <a:t>• Remove from Burner &amp; Add Essential Oils: Turn off the heat and remove the pot from the heat before adding essential oils.</a:t>
            </a:r>
          </a:p>
          <a:p>
            <a:pPr/>
            <a:r>
              <a:rPr lang="en-US" sz="1400" b="0" spc="0">
                <a:solidFill>
                  <a:srgbClr val="444444"/>
                </a:solidFill>
                <a:latin typeface="Calibri"/>
              </a:rPr>
              <a:t>• Fill Container: Carefully pour the hot wax into the canisters.</a:t>
            </a:r>
          </a:p>
          <a:p>
            <a:pPr/>
            <a:r>
              <a:rPr lang="en-US" sz="1400" b="0" spc="0">
                <a:solidFill>
                  <a:srgbClr val="444444"/>
                </a:solidFill>
                <a:latin typeface="Calibri"/>
              </a:rPr>
              <a:t>• Let Sit: Let the wax cool completely.</a:t>
            </a:r>
          </a:p>
          <a:p>
            <a:pPr/>
            <a:r>
              <a:rPr lang="en-US" sz="1400" b="0" spc="0">
                <a:solidFill>
                  <a:srgbClr val="444444"/>
                </a:solidFill>
                <a:latin typeface="Calibri"/>
              </a:rPr>
              <a:t>• Add Lid: Once the lip balm has completely cooled and hardened, add lids.</a:t>
            </a:r>
          </a:p>
          <a:p>
            <a:pPr/>
            <a:r>
              <a:rPr lang="en-US" sz="1400" b="0" spc="0">
                <a:solidFill>
                  <a:srgbClr val="444444"/>
                </a:solidFill>
                <a:latin typeface="Calibri"/>
              </a:rPr>
              <a:t>• Continue Making Self-Care Items!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8</a:t>
            </a:r>
          </a:p>
        </p:txBody>
      </p:sp>
      <p:sp>
        <p:nvSpPr>
          <p:cNvPr id="103" name="StepTitle"/>
          <p:cNvSpPr txBox="1"/>
          <p:nvPr/>
        </p:nvSpPr>
        <p:spPr>
          <a:xfrm>
            <a:off x="457200" y="548640"/>
            <a:ext cx="3886200" cy="548640"/>
          </a:xfrm>
          <a:prstGeom prst="rect">
            <a:avLst/>
          </a:prstGeom>
          <a:noFill/>
        </p:spPr>
        <p:txBody>
          <a:bodyPr wrap="square" rtlCol="0" anchor="t">
            <a:normAutofit fontScale="100000" lnSpcReduction="20000"/>
          </a:bodyPr>
          <a:lstStyle/>
          <a:p>
            <a:pPr/>
            <a:r>
              <a:rPr lang="en-US" sz="2800" b="1" spc="0">
                <a:solidFill>
                  <a:srgbClr val="222222"/>
                </a:solidFill>
                <a:latin typeface="Calibri"/>
              </a:rPr>
              <a:t>Make Two Candles</a:t>
            </a:r>
          </a:p>
        </p:txBody>
      </p:sp>
      <p:sp>
        <p:nvSpPr>
          <p:cNvPr id="104" name="StepBody"/>
          <p:cNvSpPr txBox="1"/>
          <p:nvPr/>
        </p:nvSpPr>
        <p:spPr>
          <a:xfrm>
            <a:off x="457200" y="1297280"/>
            <a:ext cx="38862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Items you will need:</a:t>
            </a:r>
          </a:p>
          <a:p>
            <a:pPr/>
            <a:r>
              <a:rPr lang="en-US" sz="1400" b="0" spc="0">
                <a:solidFill>
                  <a:srgbClr val="444444"/>
                </a:solidFill>
                <a:latin typeface="Calibri"/>
              </a:rPr>
              <a:t>• Black tin canister x2</a:t>
            </a:r>
          </a:p>
          <a:p>
            <a:pPr/>
            <a:r>
              <a:rPr lang="en-US" sz="1400" b="0" spc="0">
                <a:solidFill>
                  <a:srgbClr val="444444"/>
                </a:solidFill>
                <a:latin typeface="Calibri"/>
              </a:rPr>
              <a:t>• Soy wax</a:t>
            </a:r>
          </a:p>
          <a:p>
            <a:pPr/>
            <a:r>
              <a:rPr lang="en-US" sz="1400" b="0" spc="0">
                <a:solidFill>
                  <a:srgbClr val="444444"/>
                </a:solidFill>
                <a:latin typeface="Calibri"/>
              </a:rPr>
              <a:t>• Essential oil</a:t>
            </a:r>
          </a:p>
          <a:p>
            <a:pPr/>
            <a:r>
              <a:rPr lang="en-US" sz="1400" b="0" spc="0">
                <a:solidFill>
                  <a:srgbClr val="444444"/>
                </a:solidFill>
                <a:latin typeface="Calibri"/>
              </a:rPr>
              <a:t>• Wick</a:t>
            </a:r>
          </a:p>
          <a:p>
            <a:pPr/>
            <a:r>
              <a:rPr lang="en-US" sz="1400" b="0" spc="0">
                <a:solidFill>
                  <a:srgbClr val="444444"/>
                </a:solidFill>
                <a:latin typeface="Calibri"/>
              </a:rPr>
              <a:t>• Stir stick</a:t>
            </a:r>
          </a:p>
          <a:p>
            <a:pPr/>
            <a:r>
              <a:rPr lang="en-US" sz="1400" b="0" spc="0">
                <a:solidFill>
                  <a:srgbClr val="444444"/>
                </a:solidFill>
                <a:latin typeface="Calibri"/>
              </a:rPr>
              <a:t>• Scissors</a:t>
            </a:r>
          </a:p>
          <a:p>
            <a:pPr/>
            <a:r>
              <a:rPr lang="en-US" sz="1400" b="0" spc="0">
                <a:solidFill>
                  <a:srgbClr val="444444"/>
                </a:solidFill>
                <a:latin typeface="Calibri"/>
              </a:rPr>
              <a:t>Before You Begin</a:t>
            </a:r>
          </a:p>
          <a:p>
            <a:pPr/>
            <a:r>
              <a:rPr lang="en-US" sz="1400" b="0" spc="0">
                <a:solidFill>
                  <a:srgbClr val="444444"/>
                </a:solidFill>
                <a:latin typeface="Calibri"/>
              </a:rPr>
              <a:t>Measure your soy wax: To measure your soy wax, use your candle canister as a scoop/measuring cup. Two scoops of unmelted soy wax will fill your canister with the proper amount of melted soy wax.</a:t>
            </a:r>
          </a:p>
          <a:p>
            <a:pPr/>
            <a:r>
              <a:rPr lang="en-US" sz="1400" b="0" spc="0">
                <a:solidFill>
                  <a:srgbClr val="444444"/>
                </a:solidFill>
                <a:latin typeface="Calibri"/>
              </a:rPr>
              <a:t>Measuring Equation: 2:1 ratio</a:t>
            </a:r>
          </a:p>
          <a:p>
            <a:pPr/>
            <a:r>
              <a:rPr lang="en-US" sz="1400" b="0" spc="0">
                <a:solidFill>
                  <a:srgbClr val="444444"/>
                </a:solidFill>
                <a:latin typeface="Calibri"/>
              </a:rPr>
              <a:t>2 full canister of unmelted soy wax = 1 full canister of melted soy wax</a:t>
            </a:r>
          </a:p>
          <a:p>
            <a:pPr/>
            <a:r>
              <a:rPr lang="en-US" sz="1400" b="0" spc="0">
                <a:solidFill>
                  <a:srgbClr val="444444"/>
                </a:solidFill>
                <a:latin typeface="Calibri"/>
              </a:rPr>
              <a:t>Prepare your double boiler: To make a double boiler, fill a cooking pot full of water and place a heat safe bowl into the water. Put the soy wax into the heat safe bowl.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5 OF 8</a:t>
            </a:r>
          </a:p>
        </p:txBody>
      </p:sp>
      <p:sp>
        <p:nvSpPr>
          <p:cNvPr id="103" name="StepTitle"/>
          <p:cNvSpPr txBox="1"/>
          <p:nvPr/>
        </p:nvSpPr>
        <p:spPr>
          <a:xfrm>
            <a:off x="457200" y="548640"/>
            <a:ext cx="8229600" cy="548640"/>
          </a:xfrm>
          <a:prstGeom prst="rect">
            <a:avLst/>
          </a:prstGeom>
          <a:noFill/>
        </p:spPr>
        <p:txBody>
          <a:bodyPr wrap="square" rtlCol="0" anchor="t">
            <a:normAutofit fontScale="100000" lnSpcReduction="20000"/>
          </a:bodyPr>
          <a:lstStyle/>
          <a:p>
            <a:pPr/>
            <a:r>
              <a:rPr lang="en-US" sz="2400" b="1" spc="0">
                <a:solidFill>
                  <a:srgbClr val="222222"/>
                </a:solidFill>
                <a:latin typeface="Calibri"/>
              </a:rPr>
              <a:t>Make Two Candles (continued)</a:t>
            </a:r>
          </a:p>
        </p:txBody>
      </p:sp>
      <p:sp>
        <p:nvSpPr>
          <p:cNvPr id="104" name="StepBody"/>
          <p:cNvSpPr txBox="1"/>
          <p:nvPr/>
        </p:nvSpPr>
        <p:spPr>
          <a:xfrm>
            <a:off x="457200" y="1297280"/>
            <a:ext cx="8229600" cy="3571900"/>
          </a:xfrm>
          <a:prstGeom prst="rect">
            <a:avLst/>
          </a:prstGeom>
          <a:noFill/>
        </p:spPr>
        <p:txBody>
          <a:bodyPr wrap="square" rtlCol="0" anchor="t">
            <a:normAutofit fontScale="100000" lnSpcReduction="20000"/>
          </a:bodyPr>
          <a:lstStyle/>
          <a:p>
            <a:pPr/>
            <a:r>
              <a:rPr lang="en-US" sz="1400" b="0" spc="0">
                <a:solidFill>
                  <a:srgbClr val="444444"/>
                </a:solidFill>
                <a:latin typeface="Calibri"/>
              </a:rPr>
              <a:t>Let’s get started!</a:t>
            </a:r>
          </a:p>
          <a:p>
            <a:pPr/>
            <a:r>
              <a:rPr lang="en-US" sz="1400" b="0" spc="0">
                <a:solidFill>
                  <a:srgbClr val="444444"/>
                </a:solidFill>
                <a:latin typeface="Calibri"/>
              </a:rPr>
              <a:t>• Prep the Containers: Set all your black tin canisters out with the lids off. Peel the sticker off the bottom of the wick and stick it inside the canister at the bottom in the center.</a:t>
            </a:r>
          </a:p>
          <a:p>
            <a:pPr/>
            <a:r>
              <a:rPr lang="en-US" sz="1400" b="0" spc="0">
                <a:solidFill>
                  <a:srgbClr val="444444"/>
                </a:solidFill>
                <a:latin typeface="Calibri"/>
              </a:rPr>
              <a:t>• Melt the Wax: Heat the ingredients over medium-high heat until all of the ingredients completely melt, stir occasionally</a:t>
            </a:r>
          </a:p>
          <a:p>
            <a:pPr/>
            <a:r>
              <a:rPr lang="en-US" sz="1400" b="0" spc="0">
                <a:solidFill>
                  <a:srgbClr val="444444"/>
                </a:solidFill>
                <a:latin typeface="Calibri"/>
              </a:rPr>
              <a:t>• Remove from Burner &amp; Add Essential Oils: Turn off heat and remove the pot from the heat before adding essential oils.</a:t>
            </a:r>
          </a:p>
          <a:p>
            <a:pPr/>
            <a:r>
              <a:rPr lang="en-US" sz="1400" b="0" spc="0">
                <a:solidFill>
                  <a:srgbClr val="444444"/>
                </a:solidFill>
                <a:latin typeface="Calibri"/>
              </a:rPr>
              <a:t>• Fill Container: Carefully pour the hot wax into the canister. Use the extra popsicle sticks to help keep the wick in place.</a:t>
            </a:r>
          </a:p>
          <a:p>
            <a:pPr/>
            <a:r>
              <a:rPr lang="en-US" sz="1400" b="0" spc="0">
                <a:solidFill>
                  <a:srgbClr val="444444"/>
                </a:solidFill>
                <a:latin typeface="Calibri"/>
              </a:rPr>
              <a:t>• Let Sit: Let the wax cool completely and then trim the wick down to size using a scissors.</a:t>
            </a:r>
          </a:p>
          <a:p>
            <a:pPr/>
            <a:r>
              <a:rPr lang="en-US" sz="1400" b="0" spc="0">
                <a:solidFill>
                  <a:srgbClr val="444444"/>
                </a:solidFill>
                <a:latin typeface="Calibri"/>
              </a:rPr>
              <a:t>• Add Lid: Once the candle has completely cooled and hardened, add lids.</a:t>
            </a:r>
          </a:p>
          <a:p>
            <a:pPr/>
            <a:r>
              <a:rPr lang="en-US" sz="1400" b="0" spc="0">
                <a:solidFill>
                  <a:srgbClr val="444444"/>
                </a:solidFill>
                <a:latin typeface="Calibri"/>
              </a:rPr>
              <a:t>• Continue Candle Making! Reuse old containers or candles to keep making more candles to help those you love practice self care!</a:t>
            </a:r>
          </a:p>
          <a:p>
            <a:pPr/>
            <a:r>
              <a:rPr lang="en-US" sz="1400" b="0" spc="0">
                <a:solidFill>
                  <a:srgbClr val="444444"/>
                </a:solidFill>
                <a:latin typeface="Calibri"/>
              </a:rPr>
              <a:t>Make sure your reused containers are not flammable. Some may have flammable paint or other elements.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AccentBar"/>
          <p:cNvSpPr/>
          <p:nvPr/>
        </p:nvSpPr>
        <p:spPr>
          <a:xfrm>
            <a:off x="0" y="0"/>
            <a:ext cx="9144000" cy="73152"/>
          </a:xfrm>
          <a:prstGeom prst="rect">
            <a:avLst/>
          </a:prstGeom>
          <a:solidFill>
            <a:srgbClr val="50DAFF"/>
          </a:solidFill>
          <a:ln>
            <a:noFill/>
          </a:ln>
        </p:spPr>
        <p:txBody>
          <a:bodyPr/>
          <a:lstStyle/>
          <a:p>
            <a:endParaRPr lang="en-US"/>
          </a:p>
        </p:txBody>
      </p:sp>
      <p:sp>
        <p:nvSpPr>
          <p:cNvPr id="102" name="StepLabel"/>
          <p:cNvSpPr txBox="1"/>
          <p:nvPr/>
        </p:nvSpPr>
        <p:spPr>
          <a:xfrm>
            <a:off x="457200" y="228600"/>
            <a:ext cx="3886200" cy="274320"/>
          </a:xfrm>
          <a:prstGeom prst="rect">
            <a:avLst/>
          </a:prstGeom>
          <a:noFill/>
        </p:spPr>
        <p:txBody>
          <a:bodyPr wrap="square" rtlCol="0" anchor="t">
            <a:normAutofit fontScale="100000" lnSpcReduction="20000"/>
          </a:bodyPr>
          <a:lstStyle/>
          <a:p>
            <a:pPr/>
            <a:r>
              <a:rPr lang="en-US" sz="1000" b="0" spc="50">
                <a:solidFill>
                  <a:srgbClr val="888888"/>
                </a:solidFill>
                <a:latin typeface="Calibri"/>
              </a:rPr>
              <a:t>STEP 6 OF 8</a:t>
            </a:r>
          </a:p>
        </p:txBody>
      </p:sp>
      <p:sp>
        <p:nvSpPr>
          <p:cNvPr id="103" name="StepTitle"/>
          <p:cNvSpPr txBox="1"/>
          <p:nvPr/>
        </p:nvSpPr>
        <p:spPr>
          <a:xfrm>
            <a:off x="457200" y="548640"/>
            <a:ext cx="3886200" cy="989000"/>
          </a:xfrm>
          <a:prstGeom prst="rect">
            <a:avLst/>
          </a:prstGeom>
          <a:noFill/>
        </p:spPr>
        <p:txBody>
          <a:bodyPr wrap="square" rtlCol="0" anchor="t">
            <a:normAutofit fontScale="100000" lnSpcReduction="20000"/>
          </a:bodyPr>
          <a:lstStyle/>
          <a:p>
            <a:pPr/>
            <a:r>
              <a:rPr lang="en-US" sz="2800" b="1" spc="0">
                <a:solidFill>
                  <a:srgbClr val="222222"/>
                </a:solidFill>
                <a:latin typeface="Calibri"/>
              </a:rPr>
              <a:t>Wax Melting Kit Delivery Option</a:t>
            </a:r>
          </a:p>
        </p:txBody>
      </p:sp>
      <p:sp>
        <p:nvSpPr>
          <p:cNvPr id="104" name="StepBody"/>
          <p:cNvSpPr txBox="1"/>
          <p:nvPr/>
        </p:nvSpPr>
        <p:spPr>
          <a:xfrm>
            <a:off x="457200" y="1737640"/>
            <a:ext cx="3886200" cy="3131540"/>
          </a:xfrm>
          <a:prstGeom prst="rect">
            <a:avLst/>
          </a:prstGeom>
          <a:noFill/>
        </p:spPr>
        <p:txBody>
          <a:bodyPr wrap="square" rtlCol="0" anchor="t">
            <a:normAutofit fontScale="100000" lnSpcReduction="20000"/>
          </a:bodyPr>
          <a:lstStyle/>
          <a:p>
            <a:pPr/>
            <a:r>
              <a:rPr lang="en-US" sz="1400" b="0" spc="0">
                <a:solidFill>
                  <a:srgbClr val="444444"/>
                </a:solidFill>
                <a:latin typeface="Calibri"/>
              </a:rPr>
              <a:t>This kit is designed to be distributed to someone you know who is struggling and could benefit from practicing self-care, as it is good for your mental health.</a:t>
            </a:r>
          </a:p>
        </p:txBody>
      </p:sp>
    </p:spTree>
  </p:cSld>
  <p:clrMapOvr>
    <a:masterClrMapping/>
  </p:clrMapOvr>
</p:sld>
</file>

<file path=ppt/theme/theme1.xml><?xml version="1.0" encoding="utf-8"?>
<a:theme xmlns:a="http://schemas.openxmlformats.org/drawingml/2006/main" name="KyndKit">
  <a:themeElements>
    <a:clrScheme name="KyndKit">
      <a:dk1>
        <a:sysClr val="windowText" lastClr="000000"/>
      </a:dk1>
      <a:lt1>
        <a:sysClr val="window" lastClr="FFFFFF"/>
      </a:lt1>
      <a:dk2>
        <a:srgbClr val="222222"/>
      </a:dk2>
      <a:lt2>
        <a:srgbClr val="EEEEEE"/>
      </a:lt2>
      <a:accent1>
        <a:srgbClr val="439BC0"/>
      </a:accent1>
      <a:accent2>
        <a:srgbClr val="924CD9"/>
      </a:accent2>
      <a:accent3>
        <a:srgbClr val="1EC1A1"/>
      </a:accent3>
      <a:accent4>
        <a:srgbClr val="DE3C7A"/>
      </a:accent4>
      <a:accent5>
        <a:srgbClr val="FF995A"/>
      </a:accent5>
      <a:accent6>
        <a:srgbClr val="50DAFF"/>
      </a:accent6>
      <a:hlink>
        <a:srgbClr val="0563C1"/>
      </a:hlink>
      <a:folHlink>
        <a:srgbClr val="954F72"/>
      </a:folHlink>
    </a:clrScheme>
    <a:fontScheme name="KyndKit">
      <a:majorFont>
        <a:latin typeface="Calibri"/>
        <a:ea typeface=""/>
        <a:cs typeface=""/>
      </a:majorFont>
      <a:minorFont>
        <a:latin typeface="Calibri"/>
        <a:ea typeface=""/>
        <a:cs typeface=""/>
      </a:minorFont>
    </a:fontScheme>
    <a:fmtScheme name="KyndKit">
      <a:fillStyleLst>
        <a:solidFill>
          <a:schemeClr val="phClr"/>
        </a:solidFill>
        <a:solidFill>
          <a:schemeClr val="phClr"/>
        </a:solidFill>
        <a:solidFill>
          <a:schemeClr val="phClr"/>
        </a:solidFill>
      </a:fillStyleLst>
      <a:lnStyleLst>
        <a:ln w="9525" cap="flat" cmpd="sng" algn="ctr">
          <a:solidFill>
            <a:schemeClr val="phClr"/>
          </a:solidFill>
          <a:prstDash val="solid"/>
        </a:ln>
        <a:ln w="9525" cap="flat" cmpd="sng" algn="ctr">
          <a:solidFill>
            <a:schemeClr val="phClr"/>
          </a:solidFill>
          <a:prstDash val="solid"/>
        </a:ln>
        <a:ln w="95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

<file path=docProps/app.xml><?xml version="1.0" encoding="utf-8"?>
<Properties xmlns="http://schemas.openxmlformats.org/officeDocument/2006/extended-properties" xmlns:vt="http://schemas.openxmlformats.org/officeDocument/2006/docPropsVTypes">
  <Application>Kynd Kit Instructions</Application>
  <Slides>11</Slide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Wax Melting [Skills]</dc:title>
  <dc:creator>Project Helping</dc:creator>
  <cp:lastModifiedBy>Project Helping</cp:lastModifiedBy>
  <dcterms:created xsi:type="dcterms:W3CDTF">2026-05-04T18:36:45Z</dcterms:created>
  <dcterms:modified xsi:type="dcterms:W3CDTF">2026-05-04T18:36:45Z</dcterms:modified>
</cp:coreProperties>
</file>